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86" r:id="rId7"/>
    <p:sldId id="360" r:id="rId8"/>
    <p:sldId id="346" r:id="rId9"/>
    <p:sldId id="386" r:id="rId10"/>
    <p:sldId id="387" r:id="rId11"/>
    <p:sldId id="388" r:id="rId12"/>
    <p:sldId id="389" r:id="rId13"/>
    <p:sldId id="352" r:id="rId14"/>
    <p:sldId id="354" r:id="rId15"/>
    <p:sldId id="355" r:id="rId16"/>
    <p:sldId id="390" r:id="rId17"/>
    <p:sldId id="358" r:id="rId18"/>
    <p:sldId id="359" r:id="rId19"/>
    <p:sldId id="361" r:id="rId20"/>
    <p:sldId id="362" r:id="rId21"/>
    <p:sldId id="363" r:id="rId22"/>
    <p:sldId id="317" r:id="rId23"/>
    <p:sldId id="260" r:id="rId24"/>
    <p:sldId id="261" r:id="rId25"/>
    <p:sldId id="262" r:id="rId26"/>
    <p:sldId id="32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0"/>
    <a:srgbClr val="A5A5A5"/>
    <a:srgbClr val="DBDBDB"/>
    <a:srgbClr val="CECFD1"/>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9" autoAdjust="0"/>
    <p:restoredTop sz="94660"/>
  </p:normalViewPr>
  <p:slideViewPr>
    <p:cSldViewPr snapToGrid="0">
      <p:cViewPr>
        <p:scale>
          <a:sx n="33" d="100"/>
          <a:sy n="33" d="100"/>
        </p:scale>
        <p:origin x="-1080" y="-2118"/>
      </p:cViewPr>
      <p:guideLst>
        <p:guide orient="horz" pos="2162"/>
        <p:guide pos="383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455DD8-59D0-434C-8A52-AD14425277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2018F0-89A3-4B2C-9237-B3751D54B5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2018F0-89A3-4B2C-9237-B3751D54B53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55237F-A10F-440E-9AB1-52EF5A92EA83}" type="slidenum">
              <a:rPr lang="zh-CN" altLang="en-US" smtClean="0"/>
            </a:fld>
            <a:endParaRPr lang="zh-CN" altLang="en-US"/>
          </a:p>
        </p:txBody>
      </p:sp>
      <p:sp>
        <p:nvSpPr>
          <p:cNvPr id="11" name="矩形 10"/>
          <p:cNvSpPr/>
          <p:nvPr userDrawn="1"/>
        </p:nvSpPr>
        <p:spPr>
          <a:xfrm>
            <a:off x="8325228" y="4455368"/>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156E210-8C7B-46DC-AC24-0A049EB85A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55237F-A10F-440E-9AB1-52EF5A92EA8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6E210-8C7B-46DC-AC24-0A049EB85A4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5237F-A10F-440E-9AB1-52EF5A92EA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tags" Target="../tags/tag3.xml"/><Relationship Id="rId2" Type="http://schemas.openxmlformats.org/officeDocument/2006/relationships/image" Target="../media/image22.png"/><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69067" y="2657122"/>
            <a:ext cx="7653867" cy="1543756"/>
          </a:xfrm>
          <a:prstGeom prst="rect">
            <a:avLst/>
          </a:prstGeom>
          <a:solidFill>
            <a:srgbClr val="EFEFEF">
              <a:alpha val="8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912745" y="2916555"/>
            <a:ext cx="6367145" cy="768350"/>
          </a:xfrm>
          <a:prstGeom prst="rect">
            <a:avLst/>
          </a:prstGeom>
          <a:noFill/>
        </p:spPr>
        <p:txBody>
          <a:bodyPr wrap="square" rtlCol="0">
            <a:spAutoFit/>
          </a:bodyPr>
          <a:lstStyle/>
          <a:p>
            <a:pPr algn="ctr"/>
            <a:r>
              <a:rPr sz="4400" spc="600" dirty="0" smtClean="0">
                <a:solidFill>
                  <a:schemeClr val="tx1">
                    <a:alpha val="80000"/>
                  </a:schemeClr>
                </a:solidFill>
                <a:latin typeface="方正细谭黑简体" panose="02000000000000000000" pitchFamily="2" charset="-122"/>
                <a:ea typeface="方正细谭黑简体" panose="02000000000000000000" pitchFamily="2" charset="-122"/>
                <a:cs typeface="+mn-ea"/>
                <a:sym typeface="+mn-lt"/>
              </a:rPr>
              <a:t>ES全文检索分享</a:t>
            </a:r>
            <a:endParaRPr sz="4400" spc="600" dirty="0" smtClean="0">
              <a:solidFill>
                <a:schemeClr val="tx1">
                  <a:alpha val="80000"/>
                </a:schemeClr>
              </a:solidFill>
              <a:latin typeface="方正细谭黑简体" panose="02000000000000000000" pitchFamily="2" charset="-122"/>
              <a:ea typeface="方正细谭黑简体" panose="02000000000000000000" pitchFamily="2" charset="-122"/>
              <a:cs typeface="+mn-ea"/>
              <a:sym typeface="+mn-lt"/>
            </a:endParaRPr>
          </a:p>
        </p:txBody>
      </p:sp>
      <p:sp>
        <p:nvSpPr>
          <p:cNvPr id="7" name="TextBox 6"/>
          <p:cNvSpPr txBox="1"/>
          <p:nvPr/>
        </p:nvSpPr>
        <p:spPr>
          <a:xfrm>
            <a:off x="4124843" y="4502721"/>
            <a:ext cx="3725545" cy="368300"/>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rPr>
              <a:t>汇报</a:t>
            </a:r>
            <a:r>
              <a:rPr lang="zh-CN" altLang="en-US" dirty="0" smtClean="0">
                <a:solidFill>
                  <a:schemeClr val="tx1">
                    <a:lumMod val="65000"/>
                    <a:lumOff val="35000"/>
                  </a:schemeClr>
                </a:solidFill>
                <a:latin typeface="微软雅黑" panose="020B0503020204020204" pitchFamily="34" charset="-122"/>
              </a:rPr>
              <a:t>人：</a:t>
            </a:r>
            <a:r>
              <a:rPr lang="zh-CN" dirty="0" smtClean="0">
                <a:solidFill>
                  <a:schemeClr val="tx1">
                    <a:lumMod val="65000"/>
                    <a:lumOff val="35000"/>
                  </a:schemeClr>
                </a:solidFill>
                <a:latin typeface="微软雅黑" panose="020B0503020204020204" pitchFamily="34" charset="-122"/>
                <a:ea typeface="宋体" panose="02010600030101010101" pitchFamily="2" charset="-122"/>
              </a:rPr>
              <a:t>袁剑</a:t>
            </a:r>
            <a:r>
              <a:rPr lang="en-US" altLang="zh-CN" dirty="0" smtClean="0">
                <a:solidFill>
                  <a:schemeClr val="tx1">
                    <a:lumMod val="65000"/>
                    <a:lumOff val="35000"/>
                  </a:schemeClr>
                </a:solidFill>
                <a:latin typeface="微软雅黑" panose="020B0503020204020204" pitchFamily="34" charset="-122"/>
              </a:rPr>
              <a:t>   </a:t>
            </a:r>
            <a:r>
              <a:rPr lang="zh-CN" altLang="en-US" dirty="0" smtClean="0">
                <a:solidFill>
                  <a:schemeClr val="tx1">
                    <a:lumMod val="65000"/>
                    <a:lumOff val="35000"/>
                  </a:schemeClr>
                </a:solidFill>
                <a:latin typeface="微软雅黑" panose="020B0503020204020204" pitchFamily="34" charset="-122"/>
              </a:rPr>
              <a:t>时间：</a:t>
            </a:r>
            <a:r>
              <a:rPr lang="en-US" altLang="zh-CN" dirty="0" smtClean="0">
                <a:solidFill>
                  <a:schemeClr val="tx1">
                    <a:lumMod val="65000"/>
                    <a:lumOff val="35000"/>
                  </a:schemeClr>
                </a:solidFill>
                <a:latin typeface="微软雅黑" panose="020B0503020204020204" pitchFamily="34" charset="-122"/>
              </a:rPr>
              <a:t>2020.08.26</a:t>
            </a:r>
            <a:endParaRPr lang="zh-CN" altLang="en-US" dirty="0">
              <a:solidFill>
                <a:schemeClr val="tx1">
                  <a:lumMod val="65000"/>
                  <a:lumOff val="35000"/>
                </a:schemeClr>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128905"/>
            <a:ext cx="6750685" cy="368300"/>
            <a:chOff x="1682045" y="1731711"/>
            <a:chExt cx="2449689" cy="368300"/>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2" name="文本框 1"/>
          <p:cNvSpPr txBox="1"/>
          <p:nvPr/>
        </p:nvSpPr>
        <p:spPr>
          <a:xfrm>
            <a:off x="4166235" y="619760"/>
            <a:ext cx="2846705" cy="368300"/>
          </a:xfrm>
          <a:prstGeom prst="rect">
            <a:avLst/>
          </a:prstGeom>
          <a:noFill/>
        </p:spPr>
        <p:txBody>
          <a:bodyPr wrap="square" rtlCol="0">
            <a:spAutoFit/>
          </a:bodyPr>
          <a:p>
            <a:pPr algn="ctr"/>
            <a:r>
              <a:rPr lang="zh-CN" altLang="en-US" b="1"/>
              <a:t>全文索引</a:t>
            </a:r>
            <a:endParaRPr lang="zh-CN" altLang="en-US" b="1"/>
          </a:p>
        </p:txBody>
      </p:sp>
      <p:pic>
        <p:nvPicPr>
          <p:cNvPr id="5" name="图片 4"/>
          <p:cNvPicPr>
            <a:picLocks noChangeAspect="1"/>
          </p:cNvPicPr>
          <p:nvPr/>
        </p:nvPicPr>
        <p:blipFill>
          <a:blip r:embed="rId1"/>
          <a:stretch>
            <a:fillRect/>
          </a:stretch>
        </p:blipFill>
        <p:spPr>
          <a:xfrm>
            <a:off x="1984375" y="988060"/>
            <a:ext cx="7927340" cy="5668645"/>
          </a:xfrm>
          <a:prstGeom prst="rect">
            <a:avLst/>
          </a:prstGeom>
        </p:spPr>
      </p:pic>
    </p:spTree>
  </p:cSld>
  <p:clrMapOvr>
    <a:masterClrMapping/>
  </p:clrMapOvr>
  <p:transition>
    <p:blind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273810" y="2383155"/>
            <a:ext cx="10370820" cy="2091690"/>
          </a:xfrm>
          <a:prstGeom prst="rect">
            <a:avLst/>
          </a:prstGeom>
          <a:noFill/>
        </p:spPr>
        <p:txBody>
          <a:bodyPr wrap="square" rtlCol="0">
            <a:spAutoFit/>
          </a:bodyPr>
          <a:p>
            <a:r>
              <a:rPr lang="zh-CN" altLang="en-US"/>
              <a:t>一、正向信息</a:t>
            </a:r>
            <a:endParaRPr lang="zh-CN" altLang="en-US"/>
          </a:p>
          <a:p>
            <a:r>
              <a:rPr lang="en-US" altLang="zh-CN" sz="1600"/>
              <a:t>1</a:t>
            </a:r>
            <a:r>
              <a:rPr lang="zh-CN" altLang="en-US" sz="1600">
                <a:ea typeface="宋体" panose="02010600030101010101" pitchFamily="2" charset="-122"/>
              </a:rPr>
              <a:t>、</a:t>
            </a:r>
            <a:r>
              <a:rPr lang="zh-CN" altLang="en-US" sz="1600"/>
              <a:t>按层次保存了从索引，一直到词的包含关系：索引(Index) –&gt; 段(segment) –&gt; 文档(Document) –&gt; 域(Field) –&gt; 词(Term)</a:t>
            </a:r>
            <a:endParaRPr lang="zh-CN" altLang="en-US" sz="1600"/>
          </a:p>
          <a:p>
            <a:r>
              <a:rPr lang="en-US" altLang="zh-CN" sz="1600"/>
              <a:t>2</a:t>
            </a:r>
            <a:r>
              <a:rPr lang="zh-CN" altLang="en-US" sz="1600">
                <a:ea typeface="宋体" panose="02010600030101010101" pitchFamily="2" charset="-122"/>
              </a:rPr>
              <a:t>、</a:t>
            </a:r>
            <a:r>
              <a:rPr lang="zh-CN" altLang="en-US" sz="1600"/>
              <a:t>也即此索引包含了那些段，每个段包含了那些文档，每个文档包含了那些域，每个域包含了那些词。</a:t>
            </a:r>
            <a:endParaRPr lang="zh-CN" altLang="en-US" sz="1600"/>
          </a:p>
          <a:p>
            <a:r>
              <a:rPr lang="zh-CN" altLang="en-US" sz="1600"/>
              <a:t>既然是层次结构，则每个层次都保存了本层次的信息以及下一层次的元信息，也即属性信息，比如一本介绍中国地理的书，应该首先介绍中国地理的概况，以及中国包含多少个省，每个省介绍本省的基本概况及包含多少个市，每个市介绍本市的基本概况及包含多少个县，每个县具体介绍每个县的具体情况。</a:t>
            </a:r>
            <a:endParaRPr lang="zh-CN" altLang="en-US" sz="1600"/>
          </a:p>
          <a:p>
            <a:endParaRPr lang="zh-CN" altLang="en-US" sz="1600"/>
          </a:p>
        </p:txBody>
      </p:sp>
      <p:grpSp>
        <p:nvGrpSpPr>
          <p:cNvPr id="2" name="组合 1"/>
          <p:cNvGrpSpPr/>
          <p:nvPr/>
        </p:nvGrpSpPr>
        <p:grpSpPr>
          <a:xfrm>
            <a:off x="-666115" y="128905"/>
            <a:ext cx="6750685" cy="368300"/>
            <a:chOff x="1682045" y="1731711"/>
            <a:chExt cx="2449689" cy="368300"/>
          </a:xfrm>
        </p:grpSpPr>
        <p:cxnSp>
          <p:nvCxnSpPr>
            <p:cNvPr id="4" name="直接连接符 3"/>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9" name="文本框 8"/>
          <p:cNvSpPr txBox="1"/>
          <p:nvPr/>
        </p:nvSpPr>
        <p:spPr>
          <a:xfrm>
            <a:off x="1273810" y="1686560"/>
            <a:ext cx="6172835" cy="337185"/>
          </a:xfrm>
          <a:prstGeom prst="rect">
            <a:avLst/>
          </a:prstGeom>
          <a:noFill/>
        </p:spPr>
        <p:txBody>
          <a:bodyPr wrap="square" rtlCol="0">
            <a:spAutoFit/>
          </a:bodyPr>
          <a:p>
            <a:r>
              <a:rPr lang="zh-CN" altLang="en-US" sz="1600"/>
              <a:t>每个索引同时存储：</a:t>
            </a:r>
            <a:r>
              <a:rPr lang="zh-CN" altLang="en-US" sz="1600">
                <a:sym typeface="+mn-ea"/>
              </a:rPr>
              <a:t>正向信息和反向信息</a:t>
            </a:r>
            <a:endParaRPr lang="zh-CN" altLang="en-US" sz="1600"/>
          </a:p>
        </p:txBody>
      </p:sp>
      <p:sp>
        <p:nvSpPr>
          <p:cNvPr id="8" name="文本框 7"/>
          <p:cNvSpPr txBox="1"/>
          <p:nvPr/>
        </p:nvSpPr>
        <p:spPr>
          <a:xfrm>
            <a:off x="1273810" y="4774565"/>
            <a:ext cx="6172835" cy="614045"/>
          </a:xfrm>
          <a:prstGeom prst="rect">
            <a:avLst/>
          </a:prstGeom>
          <a:noFill/>
        </p:spPr>
        <p:txBody>
          <a:bodyPr wrap="square" rtlCol="0">
            <a:spAutoFit/>
          </a:bodyPr>
          <a:p>
            <a:r>
              <a:rPr lang="zh-CN" altLang="en-US"/>
              <a:t>二、反向信息</a:t>
            </a:r>
            <a:endParaRPr lang="zh-CN" altLang="en-US"/>
          </a:p>
          <a:p>
            <a:r>
              <a:rPr lang="zh-CN" altLang="en-US" sz="1600"/>
              <a:t>保存了词典到倒排表的映射：词(Term) –&gt; 文档(Document)</a:t>
            </a:r>
            <a:endParaRPr lang="zh-CN" altLang="en-US" sz="1600"/>
          </a:p>
        </p:txBody>
      </p:sp>
      <p:sp>
        <p:nvSpPr>
          <p:cNvPr id="10" name="文本框 9"/>
          <p:cNvSpPr txBox="1"/>
          <p:nvPr/>
        </p:nvSpPr>
        <p:spPr>
          <a:xfrm>
            <a:off x="4578985" y="908050"/>
            <a:ext cx="3033395" cy="521970"/>
          </a:xfrm>
          <a:prstGeom prst="rect">
            <a:avLst/>
          </a:prstGeom>
          <a:noFill/>
        </p:spPr>
        <p:txBody>
          <a:bodyPr wrap="square" rtlCol="0">
            <a:spAutoFit/>
          </a:bodyPr>
          <a:p>
            <a:r>
              <a:rPr lang="zh-CN" altLang="en-US" sz="2800" b="1"/>
              <a:t>索引以及内部存储</a:t>
            </a:r>
            <a:endParaRPr lang="zh-CN" altLang="en-US" sz="2800" b="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593090" y="905510"/>
            <a:ext cx="6297295" cy="368300"/>
          </a:xfrm>
          <a:prstGeom prst="rect">
            <a:avLst/>
          </a:prstGeom>
          <a:noFill/>
        </p:spPr>
        <p:txBody>
          <a:bodyPr wrap="square" rtlCol="0">
            <a:spAutoFit/>
          </a:bodyPr>
          <a:p>
            <a:r>
              <a:rPr lang="zh-CN" altLang="en-US"/>
              <a:t>二、域(Field)的数据信息(.fdt，.fdx)</a:t>
            </a:r>
            <a:endParaRPr lang="zh-CN" altLang="en-US"/>
          </a:p>
        </p:txBody>
      </p:sp>
      <p:pic>
        <p:nvPicPr>
          <p:cNvPr id="4" name="图片 3"/>
          <p:cNvPicPr>
            <a:picLocks noChangeAspect="1"/>
          </p:cNvPicPr>
          <p:nvPr/>
        </p:nvPicPr>
        <p:blipFill>
          <a:blip r:embed="rId1"/>
          <a:stretch>
            <a:fillRect/>
          </a:stretch>
        </p:blipFill>
        <p:spPr>
          <a:xfrm>
            <a:off x="6357620" y="1453515"/>
            <a:ext cx="5581650" cy="4048125"/>
          </a:xfrm>
          <a:prstGeom prst="rect">
            <a:avLst/>
          </a:prstGeom>
        </p:spPr>
      </p:pic>
      <p:sp>
        <p:nvSpPr>
          <p:cNvPr id="5" name="文本框 4"/>
          <p:cNvSpPr txBox="1"/>
          <p:nvPr/>
        </p:nvSpPr>
        <p:spPr>
          <a:xfrm>
            <a:off x="593090" y="1453515"/>
            <a:ext cx="5329555" cy="2306955"/>
          </a:xfrm>
          <a:prstGeom prst="rect">
            <a:avLst/>
          </a:prstGeom>
          <a:noFill/>
        </p:spPr>
        <p:txBody>
          <a:bodyPr wrap="square" rtlCol="0">
            <a:spAutoFit/>
          </a:bodyPr>
          <a:p>
            <a:r>
              <a:rPr lang="zh-CN" altLang="en-US" sz="1200"/>
              <a:t>域数据文件(fdt):</a:t>
            </a:r>
            <a:endParaRPr lang="zh-CN" altLang="en-US" sz="1200"/>
          </a:p>
          <a:p>
            <a:r>
              <a:rPr lang="zh-CN" altLang="en-US" sz="1200"/>
              <a:t>    真正保存存储域(stored field)信息的是fdt文件</a:t>
            </a:r>
            <a:endParaRPr lang="zh-CN" altLang="en-US" sz="1200"/>
          </a:p>
          <a:p>
            <a:r>
              <a:rPr lang="zh-CN" altLang="en-US" sz="1200"/>
              <a:t>    在一个段(segment)中总共有segment size篇文档，所以fdt文件中共有segment size个项，每一项保存一篇文档的域的信息</a:t>
            </a:r>
            <a:endParaRPr lang="zh-CN" altLang="en-US" sz="1200"/>
          </a:p>
          <a:p>
            <a:r>
              <a:rPr lang="zh-CN" altLang="en-US" sz="1200"/>
              <a:t>    对于每一篇文档，一开始是一个fieldcount，也即此文档包含的域的数目，接下来是fieldcount个项，每一项保存一个域的信息。</a:t>
            </a:r>
            <a:endParaRPr lang="zh-CN" altLang="en-US" sz="1200"/>
          </a:p>
          <a:p>
            <a:r>
              <a:rPr lang="zh-CN" altLang="en-US" sz="1200"/>
              <a:t>    对于每一个域，fieldnum是域号，接着是一个8位的byte，最低一位表示此域是否分词(tokenized)，倒数第二位表示此域是保存字符串数据还是二进制数据，倒数第三位表示此域是否被压缩，再接下来就是存储域的值，比如new Field("title", "lucene in action", Field.Store.Yes, …)，则此处存放的就是"lucene in action"这个字符串。</a:t>
            </a:r>
            <a:endParaRPr lang="zh-CN" altLang="en-US" sz="1200"/>
          </a:p>
          <a:p>
            <a:endParaRPr lang="zh-CN" altLang="en-US" sz="1200"/>
          </a:p>
        </p:txBody>
      </p:sp>
      <p:sp>
        <p:nvSpPr>
          <p:cNvPr id="6" name="文本框 5"/>
          <p:cNvSpPr txBox="1"/>
          <p:nvPr/>
        </p:nvSpPr>
        <p:spPr>
          <a:xfrm>
            <a:off x="593090" y="3870960"/>
            <a:ext cx="5329555" cy="1198880"/>
          </a:xfrm>
          <a:prstGeom prst="rect">
            <a:avLst/>
          </a:prstGeom>
          <a:noFill/>
        </p:spPr>
        <p:txBody>
          <a:bodyPr wrap="square" rtlCol="0">
            <a:spAutoFit/>
          </a:bodyPr>
          <a:p>
            <a:r>
              <a:rPr lang="zh-CN" altLang="en-US" sz="1200"/>
              <a:t>域索引文件(fdx)</a:t>
            </a:r>
            <a:endParaRPr lang="zh-CN" altLang="en-US" sz="1200"/>
          </a:p>
          <a:p>
            <a:r>
              <a:rPr lang="zh-CN" altLang="en-US" sz="1200"/>
              <a:t>    域索引文件也总共有segment size个项，每篇文档都有一个项，每一项都是一个long，大小固定，每一项都是对应的文档在fdt文件中的起始地址的偏移量，这样如果我们想找到第n篇文档的存储域的信息，只要在fdx中找到第n项，然后按照取出的long作为偏移量，就可以在fdt文件中找到对应的存储域的信息</a:t>
            </a:r>
            <a:endParaRPr lang="zh-CN" altLang="en-US" sz="1200"/>
          </a:p>
        </p:txBody>
      </p:sp>
      <p:grpSp>
        <p:nvGrpSpPr>
          <p:cNvPr id="7" name="组合 6"/>
          <p:cNvGrpSpPr/>
          <p:nvPr/>
        </p:nvGrpSpPr>
        <p:grpSpPr>
          <a:xfrm>
            <a:off x="-666115" y="128905"/>
            <a:ext cx="6750685" cy="368300"/>
            <a:chOff x="1682045" y="1731711"/>
            <a:chExt cx="2449689" cy="368300"/>
          </a:xfrm>
        </p:grpSpPr>
        <p:cxnSp>
          <p:nvCxnSpPr>
            <p:cNvPr id="9" name="直接连接符 8"/>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10" name="文本框 9"/>
          <p:cNvSpPr txBox="1"/>
          <p:nvPr/>
        </p:nvSpPr>
        <p:spPr>
          <a:xfrm>
            <a:off x="4944110" y="497205"/>
            <a:ext cx="3033395" cy="521970"/>
          </a:xfrm>
          <a:prstGeom prst="rect">
            <a:avLst/>
          </a:prstGeom>
          <a:noFill/>
        </p:spPr>
        <p:txBody>
          <a:bodyPr wrap="square" rtlCol="0">
            <a:spAutoFit/>
          </a:bodyPr>
          <a:p>
            <a:r>
              <a:rPr lang="zh-CN" altLang="en-US" sz="2800" b="1"/>
              <a:t>正向信息</a:t>
            </a:r>
            <a:endParaRPr lang="zh-CN" altLang="en-US" sz="2800" b="1"/>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444500" y="629285"/>
            <a:ext cx="5434965" cy="368300"/>
          </a:xfrm>
          <a:prstGeom prst="rect">
            <a:avLst/>
          </a:prstGeom>
          <a:noFill/>
        </p:spPr>
        <p:txBody>
          <a:bodyPr wrap="square" rtlCol="0">
            <a:spAutoFit/>
          </a:bodyPr>
          <a:p>
            <a:r>
              <a:rPr lang="zh-CN" altLang="en-US" b="1"/>
              <a:t>二、反向信息是索引文件的核心，也即反向索引。</a:t>
            </a:r>
            <a:endParaRPr lang="zh-CN" altLang="en-US" b="1"/>
          </a:p>
        </p:txBody>
      </p:sp>
      <p:sp>
        <p:nvSpPr>
          <p:cNvPr id="4" name="文本框 3"/>
          <p:cNvSpPr txBox="1"/>
          <p:nvPr/>
        </p:nvSpPr>
        <p:spPr>
          <a:xfrm>
            <a:off x="881380" y="997585"/>
            <a:ext cx="9039225" cy="829945"/>
          </a:xfrm>
          <a:prstGeom prst="rect">
            <a:avLst/>
          </a:prstGeom>
          <a:noFill/>
        </p:spPr>
        <p:txBody>
          <a:bodyPr wrap="square" rtlCol="0">
            <a:spAutoFit/>
          </a:bodyPr>
          <a:p>
            <a:r>
              <a:rPr lang="zh-CN" altLang="en-US" sz="1600"/>
              <a:t>反向索引包括两部分，左面是词典(Term Dictionary)，右面是倒排表(Posting List)。</a:t>
            </a:r>
            <a:endParaRPr lang="zh-CN" altLang="en-US" sz="1600"/>
          </a:p>
          <a:p>
            <a:r>
              <a:rPr lang="zh-CN" altLang="en-US" sz="1600"/>
              <a:t>在Lucene中，这两部分是分文件存储的，词典是存储在tii，tis中的，倒排表又包括两部分，一部分是文档号及词频，保存在frq中，一部分是词的位置信息，保存在prx中。</a:t>
            </a:r>
            <a:endParaRPr lang="zh-CN" altLang="en-US" sz="1600"/>
          </a:p>
        </p:txBody>
      </p:sp>
      <p:sp>
        <p:nvSpPr>
          <p:cNvPr id="5" name="文本框 4"/>
          <p:cNvSpPr txBox="1"/>
          <p:nvPr/>
        </p:nvSpPr>
        <p:spPr>
          <a:xfrm>
            <a:off x="881380" y="1827530"/>
            <a:ext cx="9325610" cy="368300"/>
          </a:xfrm>
          <a:prstGeom prst="rect">
            <a:avLst/>
          </a:prstGeom>
          <a:noFill/>
        </p:spPr>
        <p:txBody>
          <a:bodyPr wrap="square" rtlCol="0">
            <a:spAutoFit/>
          </a:bodyPr>
          <a:p>
            <a:r>
              <a:rPr lang="en-US" altLang="zh-CN"/>
              <a:t>1</a:t>
            </a:r>
            <a:r>
              <a:rPr lang="zh-CN" altLang="en-US">
                <a:ea typeface="宋体" panose="02010600030101010101" pitchFamily="2" charset="-122"/>
              </a:rPr>
              <a:t>、</a:t>
            </a:r>
            <a:r>
              <a:rPr lang="zh-CN" altLang="en-US"/>
              <a:t>词典(tis)及词典索引(tii)信息</a:t>
            </a:r>
            <a:endParaRPr lang="zh-CN" altLang="en-US"/>
          </a:p>
        </p:txBody>
      </p:sp>
      <p:pic>
        <p:nvPicPr>
          <p:cNvPr id="6" name="图片 5"/>
          <p:cNvPicPr>
            <a:picLocks noChangeAspect="1"/>
          </p:cNvPicPr>
          <p:nvPr/>
        </p:nvPicPr>
        <p:blipFill>
          <a:blip r:embed="rId1"/>
          <a:stretch>
            <a:fillRect/>
          </a:stretch>
        </p:blipFill>
        <p:spPr>
          <a:xfrm>
            <a:off x="6084570" y="1827530"/>
            <a:ext cx="5871845" cy="4549775"/>
          </a:xfrm>
          <a:prstGeom prst="rect">
            <a:avLst/>
          </a:prstGeom>
        </p:spPr>
      </p:pic>
      <p:sp>
        <p:nvSpPr>
          <p:cNvPr id="7" name="文本框 6"/>
          <p:cNvSpPr txBox="1"/>
          <p:nvPr/>
        </p:nvSpPr>
        <p:spPr>
          <a:xfrm>
            <a:off x="219710" y="2195830"/>
            <a:ext cx="5885180" cy="4399915"/>
          </a:xfrm>
          <a:prstGeom prst="rect">
            <a:avLst/>
          </a:prstGeom>
          <a:noFill/>
        </p:spPr>
        <p:txBody>
          <a:bodyPr wrap="square" rtlCol="0">
            <a:spAutoFit/>
          </a:bodyPr>
          <a:p>
            <a:r>
              <a:rPr lang="zh-CN" altLang="en-US" sz="1400"/>
              <a:t>词典文件(tis)</a:t>
            </a:r>
            <a:endParaRPr lang="zh-CN" altLang="en-US" sz="1400"/>
          </a:p>
          <a:p>
            <a:pPr lvl="0"/>
            <a:r>
              <a:rPr lang="zh-CN" altLang="en-US" sz="1200"/>
              <a:t>    TermCount：词典中包含的总的词数</a:t>
            </a:r>
            <a:endParaRPr lang="zh-CN" altLang="en-US" sz="1200"/>
          </a:p>
          <a:p>
            <a:pPr lvl="0"/>
            <a:r>
              <a:rPr lang="zh-CN" altLang="en-US" sz="1200"/>
              <a:t>    IndexInterval：为了加快对词的查找速度，也应用类似跳跃表的结构，假设IndexInterval为4，则在词典索引(tii)文件中保存第4个，第8个，第12个词，这样可以加快在词典文件中查找词的速度。</a:t>
            </a:r>
            <a:endParaRPr lang="zh-CN" altLang="en-US" sz="1200"/>
          </a:p>
          <a:p>
            <a:pPr lvl="0"/>
            <a:r>
              <a:rPr lang="zh-CN" altLang="en-US" sz="1200"/>
              <a:t>    SkipInterval：倒排表无论是文档号及词频，还是位置信息，都是以跳跃表的结构存在的，SkipInterval是跳跃的步数。</a:t>
            </a:r>
            <a:endParaRPr lang="zh-CN" altLang="en-US" sz="1200"/>
          </a:p>
          <a:p>
            <a:pPr lvl="0"/>
            <a:r>
              <a:rPr lang="zh-CN" altLang="en-US" sz="1200"/>
              <a:t>    MaxSkipLevels：跳跃表是多层的，这个值指的是跳跃表的最大层数。</a:t>
            </a:r>
            <a:endParaRPr lang="zh-CN" altLang="en-US" sz="1200"/>
          </a:p>
          <a:p>
            <a:pPr lvl="0"/>
            <a:r>
              <a:rPr lang="zh-CN" altLang="en-US" sz="1200"/>
              <a:t>    TermCount个项的数组，每一项代表一个词，对于每一个词，以前缀后缀规则存放词的文本信息(PrefixLength + Suffix)，词属于的域的域号(FieldNum)，有多少篇文档包含此词(DocFreq)，此词的倒排表在frq，prx中的偏移量(FreqDelta, ProxDelta)，此词的倒排表的跳跃表在frq中的偏移量(SkipDelta)，这里之所以用Delta，是应用差值规则。</a:t>
            </a:r>
            <a:endParaRPr lang="zh-CN" altLang="en-US" sz="1200"/>
          </a:p>
          <a:p>
            <a:r>
              <a:rPr lang="zh-CN" altLang="en-US" sz="1400"/>
              <a:t>词典索引文件(tii)</a:t>
            </a:r>
            <a:endParaRPr lang="zh-CN" altLang="en-US" sz="1400"/>
          </a:p>
          <a:p>
            <a:pPr lvl="0"/>
            <a:r>
              <a:rPr lang="zh-CN" altLang="en-US" sz="1200"/>
              <a:t>    词典索引文件是为了加快对词典文件中词的查找速度，保存每隔IndexInterval个词。</a:t>
            </a:r>
            <a:endParaRPr lang="zh-CN" altLang="en-US" sz="1200"/>
          </a:p>
          <a:p>
            <a:pPr lvl="0"/>
            <a:r>
              <a:rPr lang="zh-CN" altLang="en-US" sz="1200"/>
              <a:t>词典索引文件是会被全部加载到内存中去的。</a:t>
            </a:r>
            <a:endParaRPr lang="zh-CN" altLang="en-US" sz="1200"/>
          </a:p>
          <a:p>
            <a:pPr lvl="0"/>
            <a:r>
              <a:rPr lang="zh-CN" altLang="en-US" sz="1200"/>
              <a:t>    IndexTermCount = TermCount / IndexInterval：词典索引文件中包含的词数。</a:t>
            </a:r>
            <a:endParaRPr lang="zh-CN" altLang="en-US" sz="1200"/>
          </a:p>
          <a:p>
            <a:pPr lvl="0"/>
            <a:r>
              <a:rPr lang="zh-CN" altLang="en-US" sz="1200"/>
              <a:t>    IndexInterval同词典文件中的IndexInterval。</a:t>
            </a:r>
            <a:endParaRPr lang="zh-CN" altLang="en-US" sz="1200"/>
          </a:p>
          <a:p>
            <a:pPr lvl="0"/>
            <a:r>
              <a:rPr lang="zh-CN" altLang="en-US" sz="1200"/>
              <a:t>    SkipInterval同词典文件中的SkipInterval。</a:t>
            </a:r>
            <a:endParaRPr lang="zh-CN" altLang="en-US" sz="1200"/>
          </a:p>
          <a:p>
            <a:pPr lvl="0"/>
            <a:r>
              <a:rPr lang="zh-CN" altLang="en-US" sz="1200"/>
              <a:t>    MaxSkipLevels同词典文件中的MaxSkipLevels。</a:t>
            </a:r>
            <a:endParaRPr lang="zh-CN" altLang="en-US" sz="1200"/>
          </a:p>
          <a:p>
            <a:pPr lvl="0"/>
            <a:r>
              <a:rPr lang="zh-CN" altLang="en-US" sz="1200"/>
              <a:t>    IndexTermCount个项的数组，每一项代表一个词，每一项包括两部分，第一部分是词本身(TermInfo)，第二部分是在词典文件中的偏移量(IndexDelta)。假设IndexInterval为4，此数组中保存第4个，第8个，第12个词。。。</a:t>
            </a:r>
            <a:endParaRPr lang="zh-CN" altLang="en-US" sz="1200"/>
          </a:p>
        </p:txBody>
      </p:sp>
      <p:grpSp>
        <p:nvGrpSpPr>
          <p:cNvPr id="9" name="组合 8"/>
          <p:cNvGrpSpPr/>
          <p:nvPr/>
        </p:nvGrpSpPr>
        <p:grpSpPr>
          <a:xfrm>
            <a:off x="-666115" y="128905"/>
            <a:ext cx="6750685" cy="368300"/>
            <a:chOff x="1682045" y="1731711"/>
            <a:chExt cx="2449689" cy="368300"/>
          </a:xfrm>
        </p:grpSpPr>
        <p:cxnSp>
          <p:nvCxnSpPr>
            <p:cNvPr id="11" name="直接连接符 10"/>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591310" y="1111885"/>
            <a:ext cx="5031105" cy="368300"/>
          </a:xfrm>
          <a:prstGeom prst="rect">
            <a:avLst/>
          </a:prstGeom>
          <a:noFill/>
        </p:spPr>
        <p:txBody>
          <a:bodyPr wrap="square" rtlCol="0">
            <a:spAutoFit/>
          </a:bodyPr>
          <a:p>
            <a:r>
              <a:rPr lang="zh-CN" altLang="en-US"/>
              <a:t>段的元数据信息</a:t>
            </a:r>
            <a:r>
              <a:rPr lang="en-US" altLang="zh-CN"/>
              <a:t>(segments_N)</a:t>
            </a:r>
            <a:endParaRPr lang="en-US" altLang="zh-CN"/>
          </a:p>
        </p:txBody>
      </p:sp>
      <p:pic>
        <p:nvPicPr>
          <p:cNvPr id="5" name="图片 4"/>
          <p:cNvPicPr>
            <a:picLocks noChangeAspect="1"/>
          </p:cNvPicPr>
          <p:nvPr/>
        </p:nvPicPr>
        <p:blipFill>
          <a:blip r:embed="rId1"/>
          <a:stretch>
            <a:fillRect/>
          </a:stretch>
        </p:blipFill>
        <p:spPr>
          <a:xfrm>
            <a:off x="1150620" y="1480185"/>
            <a:ext cx="10125075" cy="2085975"/>
          </a:xfrm>
          <a:prstGeom prst="rect">
            <a:avLst/>
          </a:prstGeom>
        </p:spPr>
      </p:pic>
      <p:sp>
        <p:nvSpPr>
          <p:cNvPr id="6" name="文本框 5"/>
          <p:cNvSpPr txBox="1"/>
          <p:nvPr/>
        </p:nvSpPr>
        <p:spPr>
          <a:xfrm>
            <a:off x="1150620" y="3629660"/>
            <a:ext cx="10125710" cy="3538220"/>
          </a:xfrm>
          <a:prstGeom prst="rect">
            <a:avLst/>
          </a:prstGeom>
          <a:noFill/>
        </p:spPr>
        <p:txBody>
          <a:bodyPr wrap="square" rtlCol="0">
            <a:spAutoFit/>
          </a:bodyPr>
          <a:p>
            <a:pPr algn="l"/>
            <a:r>
              <a:rPr lang="zh-CN" altLang="en-US" sz="1400"/>
              <a:t>Format：索引文件格式的版本号</a:t>
            </a:r>
            <a:endParaRPr lang="zh-CN" altLang="en-US" sz="1400"/>
          </a:p>
          <a:p>
            <a:pPr algn="l"/>
            <a:r>
              <a:rPr lang="zh-CN" altLang="en-US" sz="1400"/>
              <a:t>Version：索引的版本号，记录了IndexWriter将修改提交到索引文件中的次数。</a:t>
            </a:r>
            <a:endParaRPr lang="zh-CN" altLang="en-US" sz="1400"/>
          </a:p>
          <a:p>
            <a:pPr algn="l"/>
            <a:r>
              <a:rPr lang="zh-CN" altLang="en-US" sz="1400"/>
              <a:t>NameCount：下一个新段(Segment)的段名。</a:t>
            </a:r>
            <a:endParaRPr lang="zh-CN" altLang="en-US" sz="1400"/>
          </a:p>
          <a:p>
            <a:pPr algn="l"/>
            <a:r>
              <a:rPr lang="zh-CN" altLang="en-US" sz="1400"/>
              <a:t>SegCount：段(Segment)的个数。</a:t>
            </a:r>
            <a:endParaRPr lang="zh-CN" altLang="en-US" sz="1400"/>
          </a:p>
          <a:p>
            <a:pPr algn="l"/>
            <a:r>
              <a:rPr lang="zh-CN" altLang="en-US" sz="1400"/>
              <a:t>SegCount：</a:t>
            </a:r>
            <a:endParaRPr lang="zh-CN" altLang="en-US" sz="1400"/>
          </a:p>
          <a:p>
            <a:pPr algn="l"/>
            <a:r>
              <a:rPr lang="zh-CN" altLang="en-US" sz="1400"/>
              <a:t>    SegName：段名，所有属于同一个段的文件都有以段名作为文件名。</a:t>
            </a:r>
            <a:endParaRPr lang="zh-CN" altLang="en-US" sz="1400"/>
          </a:p>
          <a:p>
            <a:pPr algn="l"/>
            <a:r>
              <a:rPr lang="zh-CN" altLang="en-US" sz="1400"/>
              <a:t>    SegSize：此段中包含的文档数</a:t>
            </a:r>
            <a:endParaRPr lang="zh-CN" altLang="en-US" sz="1400"/>
          </a:p>
          <a:p>
            <a:pPr algn="l"/>
            <a:r>
              <a:rPr lang="zh-CN" altLang="en-US" sz="1400"/>
              <a:t>    DelGen：.del文件的版本号</a:t>
            </a:r>
            <a:endParaRPr lang="zh-CN" altLang="en-US" sz="1400"/>
          </a:p>
          <a:p>
            <a:pPr algn="l"/>
            <a:r>
              <a:rPr lang="zh-CN" altLang="en-US" sz="1400"/>
              <a:t>    HasSingleNormFile：在搜索的过程中，标准化因子(Normalization Factor)会影响文档最后的评分。</a:t>
            </a:r>
            <a:endParaRPr lang="zh-CN" altLang="en-US" sz="1400"/>
          </a:p>
          <a:p>
            <a:pPr algn="l"/>
            <a:r>
              <a:rPr lang="zh-CN" altLang="en-US" sz="1400"/>
              <a:t>    NumField：域的数量</a:t>
            </a:r>
            <a:endParaRPr lang="zh-CN" altLang="en-US" sz="1400"/>
          </a:p>
          <a:p>
            <a:pPr algn="l"/>
            <a:r>
              <a:rPr lang="zh-CN" altLang="en-US" sz="1400"/>
              <a:t>    NormGen：如果每个域有自己的标准化因子文件，则此数组描述了每个标准化因子文件的版本号，也即.fN的N。</a:t>
            </a:r>
            <a:endParaRPr lang="zh-CN" altLang="en-US" sz="1400"/>
          </a:p>
          <a:p>
            <a:pPr algn="l"/>
            <a:r>
              <a:rPr lang="zh-CN" altLang="en-US" sz="1400"/>
              <a:t>    IsCompoundFile：是否保存为复合文件，也即把同一个段中的文件按照一定格式，保存在一个文件当中，这样可以减少每次打开文件的个数。</a:t>
            </a:r>
            <a:endParaRPr lang="zh-CN" altLang="en-US" sz="1400"/>
          </a:p>
          <a:p>
            <a:pPr algn="l"/>
            <a:r>
              <a:rPr lang="zh-CN" altLang="en-US" sz="1400"/>
              <a:t>    DeletionCount：记录了此段中删除的文档的数目。</a:t>
            </a:r>
            <a:endParaRPr lang="zh-CN" altLang="en-US" sz="1400"/>
          </a:p>
          <a:p>
            <a:pPr algn="l"/>
            <a:r>
              <a:rPr lang="zh-CN" altLang="en-US" sz="1400"/>
              <a:t>    </a:t>
            </a:r>
            <a:endParaRPr lang="zh-CN" altLang="en-US" sz="1400"/>
          </a:p>
          <a:p>
            <a:pPr algn="l"/>
            <a:endParaRPr lang="zh-CN" altLang="en-US" sz="1400"/>
          </a:p>
        </p:txBody>
      </p:sp>
      <p:grpSp>
        <p:nvGrpSpPr>
          <p:cNvPr id="7" name="组合 6"/>
          <p:cNvGrpSpPr/>
          <p:nvPr/>
        </p:nvGrpSpPr>
        <p:grpSpPr>
          <a:xfrm>
            <a:off x="-666115" y="128905"/>
            <a:ext cx="6750685" cy="368300"/>
            <a:chOff x="1682045" y="1731711"/>
            <a:chExt cx="2449689" cy="368300"/>
          </a:xfrm>
        </p:grpSpPr>
        <p:cxnSp>
          <p:nvCxnSpPr>
            <p:cNvPr id="9" name="直接连接符 8"/>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4351020" y="633095"/>
            <a:ext cx="2769870" cy="368300"/>
          </a:xfrm>
          <a:prstGeom prst="rect">
            <a:avLst/>
          </a:prstGeom>
          <a:noFill/>
        </p:spPr>
        <p:txBody>
          <a:bodyPr wrap="square" rtlCol="0">
            <a:spAutoFit/>
          </a:bodyPr>
          <a:p>
            <a:r>
              <a:rPr lang="zh-CN" altLang="en-US" b="1"/>
              <a:t>段合并算法流程</a:t>
            </a:r>
            <a:endParaRPr lang="zh-CN" altLang="en-US" b="1"/>
          </a:p>
        </p:txBody>
      </p:sp>
      <p:pic>
        <p:nvPicPr>
          <p:cNvPr id="4" name="图片 3"/>
          <p:cNvPicPr>
            <a:picLocks noChangeAspect="1"/>
          </p:cNvPicPr>
          <p:nvPr/>
        </p:nvPicPr>
        <p:blipFill>
          <a:blip r:embed="rId1"/>
          <a:stretch>
            <a:fillRect/>
          </a:stretch>
        </p:blipFill>
        <p:spPr>
          <a:xfrm>
            <a:off x="584200" y="2406015"/>
            <a:ext cx="2895600" cy="3648710"/>
          </a:xfrm>
          <a:prstGeom prst="rect">
            <a:avLst/>
          </a:prstGeom>
        </p:spPr>
      </p:pic>
      <p:pic>
        <p:nvPicPr>
          <p:cNvPr id="5" name="图片 4"/>
          <p:cNvPicPr>
            <a:picLocks noChangeAspect="1"/>
          </p:cNvPicPr>
          <p:nvPr/>
        </p:nvPicPr>
        <p:blipFill>
          <a:blip r:embed="rId2"/>
          <a:stretch>
            <a:fillRect/>
          </a:stretch>
        </p:blipFill>
        <p:spPr>
          <a:xfrm>
            <a:off x="4091940" y="2406015"/>
            <a:ext cx="2895600" cy="3648075"/>
          </a:xfrm>
          <a:prstGeom prst="rect">
            <a:avLst/>
          </a:prstGeom>
        </p:spPr>
      </p:pic>
      <p:pic>
        <p:nvPicPr>
          <p:cNvPr id="6" name="图片 5"/>
          <p:cNvPicPr>
            <a:picLocks noChangeAspect="1"/>
          </p:cNvPicPr>
          <p:nvPr/>
        </p:nvPicPr>
        <p:blipFill>
          <a:blip r:embed="rId3"/>
          <a:stretch>
            <a:fillRect/>
          </a:stretch>
        </p:blipFill>
        <p:spPr>
          <a:xfrm>
            <a:off x="7543165" y="2406015"/>
            <a:ext cx="2895600" cy="3648075"/>
          </a:xfrm>
          <a:prstGeom prst="rect">
            <a:avLst/>
          </a:prstGeom>
        </p:spPr>
      </p:pic>
      <p:sp>
        <p:nvSpPr>
          <p:cNvPr id="7" name="文本框 6"/>
          <p:cNvSpPr txBox="1"/>
          <p:nvPr/>
        </p:nvSpPr>
        <p:spPr>
          <a:xfrm>
            <a:off x="838200" y="1137285"/>
            <a:ext cx="9795510" cy="1168400"/>
          </a:xfrm>
          <a:prstGeom prst="rect">
            <a:avLst/>
          </a:prstGeom>
          <a:noFill/>
        </p:spPr>
        <p:txBody>
          <a:bodyPr wrap="square" rtlCol="0">
            <a:spAutoFit/>
          </a:bodyPr>
          <a:p>
            <a:r>
              <a:rPr lang="en-US" altLang="zh-CN" sz="1400"/>
              <a:t>1</a:t>
            </a:r>
            <a:r>
              <a:rPr lang="zh-CN" altLang="en-US" sz="1400">
                <a:ea typeface="宋体" panose="02010600030101010101" pitchFamily="2" charset="-122"/>
              </a:rPr>
              <a:t>、</a:t>
            </a:r>
            <a:r>
              <a:rPr lang="zh-CN" altLang="en-US" sz="1400"/>
              <a:t>假设要合并五个段，首先把五个段全部放入优先级队列中。</a:t>
            </a:r>
            <a:endParaRPr lang="zh-CN" altLang="en-US" sz="1400"/>
          </a:p>
          <a:p>
            <a:r>
              <a:rPr lang="en-US" altLang="zh-CN" sz="1400"/>
              <a:t>2</a:t>
            </a:r>
            <a:r>
              <a:rPr lang="zh-CN" altLang="en-US" sz="1400">
                <a:ea typeface="宋体" panose="02010600030101010101" pitchFamily="2" charset="-122"/>
              </a:rPr>
              <a:t>、</a:t>
            </a:r>
            <a:r>
              <a:rPr lang="zh-CN" altLang="en-US" sz="1400"/>
              <a:t>从优先级队列中弹出第一个Term("a")相同的段到match数组中，如下图。</a:t>
            </a:r>
            <a:endParaRPr lang="zh-CN" altLang="en-US" sz="1400"/>
          </a:p>
          <a:p>
            <a:r>
              <a:rPr lang="en-US" altLang="zh-CN" sz="1400"/>
              <a:t>3</a:t>
            </a:r>
            <a:r>
              <a:rPr lang="zh-CN" altLang="en-US" sz="1400">
                <a:ea typeface="宋体" panose="02010600030101010101" pitchFamily="2" charset="-122"/>
              </a:rPr>
              <a:t>、</a:t>
            </a:r>
            <a:r>
              <a:rPr lang="zh-CN" altLang="en-US" sz="1400"/>
              <a:t>合并这些段的第一个Term("a")的倒排表，并把此Term和它的倒排表一同加入新生成的段中。</a:t>
            </a:r>
            <a:endParaRPr lang="zh-CN" altLang="en-US" sz="1400"/>
          </a:p>
          <a:p>
            <a:r>
              <a:rPr lang="en-US" altLang="zh-CN" sz="1400"/>
              <a:t>4</a:t>
            </a:r>
            <a:r>
              <a:rPr lang="zh-CN" altLang="en-US" sz="1400">
                <a:ea typeface="宋体" panose="02010600030101010101" pitchFamily="2" charset="-122"/>
              </a:rPr>
              <a:t>、</a:t>
            </a:r>
            <a:r>
              <a:rPr lang="zh-CN" altLang="en-US" sz="1400"/>
              <a:t>对于match数组中的每个段取下一个Term</a:t>
            </a:r>
            <a:endParaRPr lang="zh-CN" altLang="en-US" sz="1400"/>
          </a:p>
          <a:p>
            <a:r>
              <a:rPr lang="en-US" altLang="zh-CN" sz="1400"/>
              <a:t>5</a:t>
            </a:r>
            <a:r>
              <a:rPr lang="zh-CN" altLang="en-US" sz="1400">
                <a:ea typeface="宋体" panose="02010600030101010101" pitchFamily="2" charset="-122"/>
              </a:rPr>
              <a:t>、</a:t>
            </a:r>
            <a:r>
              <a:rPr lang="zh-CN" altLang="en-US" sz="1400"/>
              <a:t>将match数组中还有Term的段重新放入优先级队列中，重复此过程</a:t>
            </a:r>
            <a:endParaRPr lang="zh-CN" altLang="en-US" sz="1400"/>
          </a:p>
        </p:txBody>
      </p:sp>
      <p:grpSp>
        <p:nvGrpSpPr>
          <p:cNvPr id="13" name="组合 12"/>
          <p:cNvGrpSpPr/>
          <p:nvPr/>
        </p:nvGrpSpPr>
        <p:grpSpPr>
          <a:xfrm>
            <a:off x="-666115" y="128905"/>
            <a:ext cx="6750685" cy="368300"/>
            <a:chOff x="1682045" y="1731711"/>
            <a:chExt cx="2449689" cy="368300"/>
          </a:xfrm>
        </p:grpSpPr>
        <p:cxnSp>
          <p:nvCxnSpPr>
            <p:cNvPr id="14" name="直接连接符 13"/>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1240790" y="715645"/>
            <a:ext cx="2769870" cy="368300"/>
          </a:xfrm>
          <a:prstGeom prst="rect">
            <a:avLst/>
          </a:prstGeom>
          <a:noFill/>
        </p:spPr>
        <p:txBody>
          <a:bodyPr wrap="square" rtlCol="0">
            <a:spAutoFit/>
          </a:bodyPr>
          <a:p>
            <a:r>
              <a:rPr lang="zh-CN" altLang="en-US"/>
              <a:t>段合并算法流程</a:t>
            </a:r>
            <a:endParaRPr lang="zh-CN" altLang="en-US"/>
          </a:p>
        </p:txBody>
      </p:sp>
      <p:pic>
        <p:nvPicPr>
          <p:cNvPr id="7" name="图片 6"/>
          <p:cNvPicPr>
            <a:picLocks noChangeAspect="1"/>
          </p:cNvPicPr>
          <p:nvPr/>
        </p:nvPicPr>
        <p:blipFill>
          <a:blip r:embed="rId1"/>
          <a:stretch>
            <a:fillRect/>
          </a:stretch>
        </p:blipFill>
        <p:spPr>
          <a:xfrm>
            <a:off x="368300" y="1691005"/>
            <a:ext cx="2320290" cy="3743325"/>
          </a:xfrm>
          <a:prstGeom prst="rect">
            <a:avLst/>
          </a:prstGeom>
        </p:spPr>
      </p:pic>
      <p:pic>
        <p:nvPicPr>
          <p:cNvPr id="9" name="图片 8"/>
          <p:cNvPicPr>
            <a:picLocks noChangeAspect="1"/>
          </p:cNvPicPr>
          <p:nvPr/>
        </p:nvPicPr>
        <p:blipFill>
          <a:blip r:embed="rId2"/>
          <a:stretch>
            <a:fillRect/>
          </a:stretch>
        </p:blipFill>
        <p:spPr>
          <a:xfrm>
            <a:off x="3100070" y="1691005"/>
            <a:ext cx="2253615" cy="3781425"/>
          </a:xfrm>
          <a:prstGeom prst="rect">
            <a:avLst/>
          </a:prstGeom>
        </p:spPr>
      </p:pic>
      <p:pic>
        <p:nvPicPr>
          <p:cNvPr id="11" name="图片 10"/>
          <p:cNvPicPr>
            <a:picLocks noChangeAspect="1"/>
          </p:cNvPicPr>
          <p:nvPr/>
        </p:nvPicPr>
        <p:blipFill>
          <a:blip r:embed="rId3"/>
          <a:stretch>
            <a:fillRect/>
          </a:stretch>
        </p:blipFill>
        <p:spPr>
          <a:xfrm>
            <a:off x="5875020" y="1729105"/>
            <a:ext cx="2100580" cy="3743325"/>
          </a:xfrm>
          <a:prstGeom prst="rect">
            <a:avLst/>
          </a:prstGeom>
        </p:spPr>
      </p:pic>
      <p:pic>
        <p:nvPicPr>
          <p:cNvPr id="12" name="图片 11"/>
          <p:cNvPicPr>
            <a:picLocks noChangeAspect="1"/>
          </p:cNvPicPr>
          <p:nvPr/>
        </p:nvPicPr>
        <p:blipFill>
          <a:blip r:embed="rId4"/>
          <a:stretch>
            <a:fillRect/>
          </a:stretch>
        </p:blipFill>
        <p:spPr>
          <a:xfrm>
            <a:off x="8577580" y="1729105"/>
            <a:ext cx="2387600" cy="3886200"/>
          </a:xfrm>
          <a:prstGeom prst="rect">
            <a:avLst/>
          </a:prstGeom>
        </p:spPr>
      </p:pic>
      <p:grpSp>
        <p:nvGrpSpPr>
          <p:cNvPr id="4" name="组合 3"/>
          <p:cNvGrpSpPr/>
          <p:nvPr/>
        </p:nvGrpSpPr>
        <p:grpSpPr>
          <a:xfrm>
            <a:off x="-666115" y="128905"/>
            <a:ext cx="6750685" cy="368300"/>
            <a:chOff x="1682045" y="1731711"/>
            <a:chExt cx="2449689" cy="368300"/>
          </a:xfrm>
        </p:grpSpPr>
        <p:cxnSp>
          <p:nvCxnSpPr>
            <p:cNvPr id="5" name="直接连接符 4"/>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5"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4310743" y="2967870"/>
            <a:ext cx="3429000" cy="645160"/>
          </a:xfrm>
          <a:prstGeom prst="rect">
            <a:avLst/>
          </a:prstGeom>
          <a:noFill/>
        </p:spPr>
        <p:txBody>
          <a:bodyPr wrap="square" rtlCol="0">
            <a:spAutoFit/>
          </a:bodyPr>
          <a:lstStyle>
            <a:defPPr>
              <a:defRPr lang="zh-CN"/>
            </a:defPPr>
            <a:lvl1pPr algn="ctr">
              <a:defRPr sz="3600" spc="600">
                <a:solidFill>
                  <a:schemeClr val="tx1">
                    <a:alpha val="80000"/>
                  </a:schemeClr>
                </a:solidFill>
                <a:latin typeface="方正细谭黑简体" panose="02000000000000000000" pitchFamily="2" charset="-122"/>
                <a:ea typeface="方正细谭黑简体" panose="02000000000000000000" pitchFamily="2" charset="-122"/>
                <a:cs typeface="+mn-ea"/>
              </a:defRPr>
            </a:lvl1pPr>
          </a:lstStyle>
          <a:p>
            <a:pPr algn="ctr"/>
            <a:r>
              <a:rPr lang="zh-CN" altLang="en-US" spc="300" dirty="0">
                <a:sym typeface="+mn-lt"/>
              </a:rPr>
              <a:t>三、查询流程</a:t>
            </a:r>
            <a:endParaRPr lang="zh-CN" altLang="en-US" spc="300" dirty="0">
              <a:sym typeface="+mn-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243" y="28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88900"/>
            <a:ext cx="2972435" cy="706755"/>
            <a:chOff x="1682045" y="1691706"/>
            <a:chExt cx="2449689" cy="706755"/>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79133" y="1691706"/>
              <a:ext cx="1752601" cy="706755"/>
            </a:xfrm>
            <a:prstGeom prst="rect">
              <a:avLst/>
            </a:prstGeom>
            <a:noFill/>
          </p:spPr>
          <p:txBody>
            <a:bodyPr wrap="square" rtlCol="0">
              <a:spAutoFit/>
            </a:bodyPr>
            <a:lstStyle/>
            <a:p>
              <a:pPr algn="r"/>
              <a:r>
                <a:rPr lang="zh-CN" altLang="en-US" sz="2000" spc="300" dirty="0">
                  <a:solidFill>
                    <a:schemeClr val="tx1">
                      <a:alpha val="80000"/>
                    </a:schemeClr>
                  </a:solidFill>
                  <a:cs typeface="+mn-ea"/>
                  <a:sym typeface="+mn-lt"/>
                </a:rPr>
                <a:t>三、查询流程</a:t>
              </a:r>
              <a:endParaRPr lang="zh-CN" altLang="en-US" sz="2000" spc="300" dirty="0">
                <a:solidFill>
                  <a:schemeClr val="tx1">
                    <a:alpha val="80000"/>
                  </a:schemeClr>
                </a:solidFill>
                <a:cs typeface="+mn-ea"/>
                <a:sym typeface="+mn-lt"/>
              </a:endParaRPr>
            </a:p>
            <a:p>
              <a:pPr algn="r"/>
              <a:endParaRPr lang="zh-CN" altLang="en-US" sz="2000" spc="300" dirty="0">
                <a:solidFill>
                  <a:schemeClr val="tx1">
                    <a:alpha val="80000"/>
                  </a:schemeClr>
                </a:solidFill>
                <a:cs typeface="+mn-ea"/>
                <a:sym typeface="+mn-lt"/>
              </a:endParaRPr>
            </a:p>
          </p:txBody>
        </p:sp>
      </p:grpSp>
      <p:sp>
        <p:nvSpPr>
          <p:cNvPr id="52" name="文本框 51"/>
          <p:cNvSpPr txBox="1"/>
          <p:nvPr/>
        </p:nvSpPr>
        <p:spPr>
          <a:xfrm>
            <a:off x="4734560" y="488950"/>
            <a:ext cx="2750185" cy="521970"/>
          </a:xfrm>
          <a:prstGeom prst="rect">
            <a:avLst/>
          </a:prstGeom>
          <a:noFill/>
        </p:spPr>
        <p:txBody>
          <a:bodyPr wrap="square" rtlCol="0">
            <a:spAutoFit/>
          </a:bodyPr>
          <a:lstStyle/>
          <a:p>
            <a:pPr algn="ctr"/>
            <a:r>
              <a:rPr lang="zh-CN" altLang="en-US" sz="2800" spc="300" dirty="0">
                <a:solidFill>
                  <a:schemeClr val="tx1">
                    <a:alpha val="80000"/>
                  </a:schemeClr>
                </a:solidFill>
                <a:cs typeface="+mn-ea"/>
                <a:sym typeface="+mn-lt"/>
              </a:rPr>
              <a:t>三、查询流程</a:t>
            </a:r>
            <a:endParaRPr lang="zh-CN" altLang="en-US" sz="2800" spc="300" dirty="0">
              <a:solidFill>
                <a:schemeClr val="tx1">
                  <a:alpha val="80000"/>
                </a:schemeClr>
              </a:solidFill>
              <a:cs typeface="+mn-ea"/>
              <a:sym typeface="+mn-lt"/>
            </a:endParaRPr>
          </a:p>
        </p:txBody>
      </p:sp>
      <p:sp>
        <p:nvSpPr>
          <p:cNvPr id="4" name="文本框 141"/>
          <p:cNvSpPr txBox="1"/>
          <p:nvPr/>
        </p:nvSpPr>
        <p:spPr>
          <a:xfrm>
            <a:off x="742315" y="1284605"/>
            <a:ext cx="3223260" cy="3584575"/>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、集群搜索过程</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查询阶段包含以下三个步骤:</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）客户端发送一个 search 请求到 Node 3 ， Node 3 会创建一个大小为 from + size 的空优先队列。</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2</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）Node 3 将查询请求转发到索引的每个主分片或副本分片中。每个分片在本地执行查询并添加结果到大小为 from + size 的本地有序优先队列中。</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3</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）每个分片返回各自优先队列中所有文档的 ID 和排序值给协调节点，也就是 Node 3 ，它合并这些值到自己的优先队列中来产生一个全局排序后的结果列表。</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sp>
        <p:nvSpPr>
          <p:cNvPr id="2" name="文本框 141"/>
          <p:cNvSpPr txBox="1"/>
          <p:nvPr/>
        </p:nvSpPr>
        <p:spPr>
          <a:xfrm>
            <a:off x="3409950" y="4931410"/>
            <a:ext cx="3223260" cy="1616710"/>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协调节点：</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当一个搜索请求被发送到某个节点时，这个节点就变成了协调节点。 这个节点的任务是广播查询请求到所有相关分片并将它们的响应整合成全局排序后的结果集合，这个结果集合会返回给客户端。</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5" name="图片 4"/>
          <p:cNvPicPr>
            <a:picLocks noChangeAspect="1"/>
          </p:cNvPicPr>
          <p:nvPr>
            <p:custDataLst>
              <p:tags r:id="rId1"/>
            </p:custDataLst>
          </p:nvPr>
        </p:nvPicPr>
        <p:blipFill>
          <a:blip r:embed="rId2"/>
          <a:stretch>
            <a:fillRect/>
          </a:stretch>
        </p:blipFill>
        <p:spPr>
          <a:xfrm>
            <a:off x="6234430" y="1839595"/>
            <a:ext cx="5300980" cy="2790825"/>
          </a:xfrm>
          <a:prstGeom prst="rect">
            <a:avLst/>
          </a:prstGeom>
        </p:spPr>
      </p:pic>
      <p:sp>
        <p:nvSpPr>
          <p:cNvPr id="6" name="左右箭头 5"/>
          <p:cNvSpPr/>
          <p:nvPr/>
        </p:nvSpPr>
        <p:spPr>
          <a:xfrm>
            <a:off x="4211320" y="3195955"/>
            <a:ext cx="1661160" cy="79375"/>
          </a:xfrm>
          <a:prstGeom prst="leftRightArrow">
            <a:avLst/>
          </a:prstGeom>
          <a:gradFill>
            <a:gsLst>
              <a:gs pos="0">
                <a:srgbClr val="9EE256"/>
              </a:gs>
              <a:gs pos="100000">
                <a:srgbClr val="52762D"/>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4" idx="2"/>
          </p:cNvCxnSpPr>
          <p:nvPr/>
        </p:nvCxnSpPr>
        <p:spPr>
          <a:xfrm flipH="1" flipV="1">
            <a:off x="2353945" y="4869180"/>
            <a:ext cx="828675" cy="798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243" y="28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88900"/>
            <a:ext cx="2972435" cy="706755"/>
            <a:chOff x="1682045" y="1691706"/>
            <a:chExt cx="2449689" cy="706755"/>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79133" y="1691706"/>
              <a:ext cx="1752601" cy="706755"/>
            </a:xfrm>
            <a:prstGeom prst="rect">
              <a:avLst/>
            </a:prstGeom>
            <a:noFill/>
          </p:spPr>
          <p:txBody>
            <a:bodyPr wrap="square" rtlCol="0">
              <a:spAutoFit/>
            </a:bodyPr>
            <a:lstStyle/>
            <a:p>
              <a:pPr algn="r"/>
              <a:r>
                <a:rPr lang="zh-CN" altLang="en-US" sz="2000" spc="300" dirty="0">
                  <a:solidFill>
                    <a:schemeClr val="tx1">
                      <a:alpha val="80000"/>
                    </a:schemeClr>
                  </a:solidFill>
                  <a:cs typeface="+mn-ea"/>
                  <a:sym typeface="+mn-lt"/>
                </a:rPr>
                <a:t>三、查询流程</a:t>
              </a:r>
              <a:endParaRPr lang="zh-CN" altLang="en-US" sz="2000" spc="300" dirty="0">
                <a:solidFill>
                  <a:schemeClr val="tx1">
                    <a:alpha val="80000"/>
                  </a:schemeClr>
                </a:solidFill>
                <a:cs typeface="+mn-ea"/>
                <a:sym typeface="+mn-lt"/>
              </a:endParaRPr>
            </a:p>
            <a:p>
              <a:pPr algn="r"/>
              <a:endParaRPr lang="zh-CN" altLang="en-US" sz="2000" spc="300" dirty="0">
                <a:solidFill>
                  <a:schemeClr val="tx1">
                    <a:alpha val="80000"/>
                  </a:schemeClr>
                </a:solidFill>
                <a:cs typeface="+mn-ea"/>
                <a:sym typeface="+mn-lt"/>
              </a:endParaRPr>
            </a:p>
          </p:txBody>
        </p:sp>
      </p:grpSp>
      <p:cxnSp>
        <p:nvCxnSpPr>
          <p:cNvPr id="7" name="直接箭头连接符 6"/>
          <p:cNvCxnSpPr>
            <a:endCxn id="4" idx="2"/>
          </p:cNvCxnSpPr>
          <p:nvPr/>
        </p:nvCxnSpPr>
        <p:spPr>
          <a:xfrm flipH="1" flipV="1">
            <a:off x="2353945" y="4869180"/>
            <a:ext cx="828675" cy="79883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5334000" y="795655"/>
            <a:ext cx="6773545" cy="5466080"/>
          </a:xfrm>
          <a:prstGeom prst="rect">
            <a:avLst/>
          </a:prstGeom>
        </p:spPr>
      </p:pic>
      <p:sp>
        <p:nvSpPr>
          <p:cNvPr id="2" name="文本框 1"/>
          <p:cNvSpPr txBox="1"/>
          <p:nvPr/>
        </p:nvSpPr>
        <p:spPr>
          <a:xfrm>
            <a:off x="296545" y="773430"/>
            <a:ext cx="4705985" cy="5015865"/>
          </a:xfrm>
          <a:prstGeom prst="rect">
            <a:avLst/>
          </a:prstGeom>
          <a:noFill/>
        </p:spPr>
        <p:txBody>
          <a:bodyPr wrap="square" rtlCol="0">
            <a:spAutoFit/>
          </a:bodyPr>
          <a:p>
            <a:r>
              <a:rPr lang="en-US" altLang="zh-CN" sz="1600"/>
              <a:t>1</a:t>
            </a:r>
            <a:r>
              <a:rPr lang="zh-CN" altLang="en-US" sz="1600">
                <a:ea typeface="宋体" panose="02010600030101010101" pitchFamily="2" charset="-122"/>
              </a:rPr>
              <a:t>、</a:t>
            </a:r>
            <a:r>
              <a:rPr lang="zh-CN" altLang="en-US" sz="1600"/>
              <a:t>IndexReader打开索引文件，读取并打开指向索引文件的流。</a:t>
            </a:r>
            <a:endParaRPr lang="zh-CN" altLang="en-US" sz="1600"/>
          </a:p>
          <a:p>
            <a:r>
              <a:rPr lang="en-US" altLang="zh-CN" sz="1600"/>
              <a:t>2</a:t>
            </a:r>
            <a:r>
              <a:rPr lang="zh-CN" altLang="en-US" sz="1600">
                <a:ea typeface="宋体" panose="02010600030101010101" pitchFamily="2" charset="-122"/>
              </a:rPr>
              <a:t>、</a:t>
            </a:r>
            <a:r>
              <a:rPr lang="zh-CN" altLang="en-US" sz="1600"/>
              <a:t>用户输入查询语句</a:t>
            </a:r>
            <a:endParaRPr lang="zh-CN" altLang="en-US" sz="1600"/>
          </a:p>
          <a:p>
            <a:r>
              <a:rPr lang="en-US" altLang="zh-CN" sz="1600"/>
              <a:t>3</a:t>
            </a:r>
            <a:r>
              <a:rPr lang="zh-CN" altLang="en-US" sz="1600">
                <a:ea typeface="宋体" panose="02010600030101010101" pitchFamily="2" charset="-122"/>
              </a:rPr>
              <a:t>、</a:t>
            </a:r>
            <a:r>
              <a:rPr lang="zh-CN" altLang="en-US" sz="1600"/>
              <a:t>将查询语句转换为查询对象Query对象树</a:t>
            </a:r>
            <a:endParaRPr lang="zh-CN" altLang="en-US" sz="1600"/>
          </a:p>
          <a:p>
            <a:r>
              <a:rPr lang="en-US" altLang="zh-CN" sz="1600"/>
              <a:t>4</a:t>
            </a:r>
            <a:r>
              <a:rPr lang="zh-CN" altLang="en-US" sz="1600">
                <a:ea typeface="宋体" panose="02010600030101010101" pitchFamily="2" charset="-122"/>
              </a:rPr>
              <a:t>、</a:t>
            </a:r>
            <a:r>
              <a:rPr lang="zh-CN" altLang="en-US" sz="1600"/>
              <a:t>构造Weight对象树，用于计算词的权重Term Weight，也即计算打分公式中与仅与搜索语句相关与文档无关的部分(红色部分)。</a:t>
            </a:r>
            <a:endParaRPr lang="zh-CN" altLang="en-US" sz="1600"/>
          </a:p>
          <a:p>
            <a:r>
              <a:rPr lang="en-US" altLang="zh-CN" sz="1600"/>
              <a:t>5</a:t>
            </a:r>
            <a:r>
              <a:rPr lang="zh-CN" altLang="en-US" sz="1600">
                <a:ea typeface="宋体" panose="02010600030101010101" pitchFamily="2" charset="-122"/>
              </a:rPr>
              <a:t>、</a:t>
            </a:r>
            <a:r>
              <a:rPr lang="zh-CN" altLang="en-US" sz="1600"/>
              <a:t>构造Scorer对象树，用于计算打分(TermScorer.score())。</a:t>
            </a:r>
            <a:endParaRPr lang="zh-CN" altLang="en-US" sz="1600"/>
          </a:p>
          <a:p>
            <a:r>
              <a:rPr lang="en-US" altLang="zh-CN" sz="1600"/>
              <a:t>6</a:t>
            </a:r>
            <a:r>
              <a:rPr lang="zh-CN" altLang="en-US" sz="1600">
                <a:ea typeface="宋体" panose="02010600030101010101" pitchFamily="2" charset="-122"/>
              </a:rPr>
              <a:t>、</a:t>
            </a:r>
            <a:r>
              <a:rPr lang="zh-CN" altLang="en-US" sz="1600"/>
              <a:t>在构造Scorer对象树的过程中，其叶子节点的TermScorer会将词典和倒排表从索引中读出来。</a:t>
            </a:r>
            <a:endParaRPr lang="zh-CN" altLang="en-US" sz="1600"/>
          </a:p>
          <a:p>
            <a:r>
              <a:rPr lang="en-US" altLang="zh-CN" sz="1600">
                <a:ea typeface="宋体" panose="02010600030101010101" pitchFamily="2" charset="-122"/>
              </a:rPr>
              <a:t>7</a:t>
            </a:r>
            <a:r>
              <a:rPr lang="zh-CN" altLang="en-US" sz="1600">
                <a:ea typeface="宋体" panose="02010600030101010101" pitchFamily="2" charset="-122"/>
              </a:rPr>
              <a:t>、</a:t>
            </a:r>
            <a:r>
              <a:rPr lang="zh-CN" altLang="en-US" sz="1600"/>
              <a:t>构造SumScorer对象树，其是为了方便合并倒排表对Scorer对象树的从新组织，它的叶子节点仍为TermScorer，包含词典和倒排表。此步将倒排表合并后得到结果文档集，并对结果文档计算打分公式中的蓝色部分。打分公式中的求和符合，并非简单的相加，而是根据子查询倒排表的合并方式(与或非)来对子查询的打分求和，计算出父查询的打分。</a:t>
            </a:r>
            <a:endParaRPr lang="zh-CN" altLang="en-US" sz="1600"/>
          </a:p>
          <a:p>
            <a:r>
              <a:rPr lang="en-US" altLang="zh-CN" sz="1600"/>
              <a:t>8</a:t>
            </a:r>
            <a:r>
              <a:rPr lang="zh-CN" altLang="en-US" sz="1600">
                <a:ea typeface="宋体" panose="02010600030101010101" pitchFamily="2" charset="-122"/>
              </a:rPr>
              <a:t>、</a:t>
            </a:r>
            <a:r>
              <a:rPr lang="zh-CN" altLang="en-US" sz="1600"/>
              <a:t>将收集的结果集合及打分返回给用户。</a:t>
            </a:r>
            <a:endParaRPr lang="zh-CN" altLang="en-US" sz="16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5081411" y="2967870"/>
            <a:ext cx="2029179" cy="1197239"/>
            <a:chOff x="5081410" y="2433781"/>
            <a:chExt cx="2029179" cy="1197239"/>
          </a:xfrm>
        </p:grpSpPr>
        <p:sp>
          <p:nvSpPr>
            <p:cNvPr id="9" name="文本框 8"/>
            <p:cNvSpPr txBox="1"/>
            <p:nvPr/>
          </p:nvSpPr>
          <p:spPr>
            <a:xfrm>
              <a:off x="5127978" y="2433781"/>
              <a:ext cx="1936044" cy="769441"/>
            </a:xfrm>
            <a:prstGeom prst="rect">
              <a:avLst/>
            </a:prstGeom>
            <a:noFill/>
          </p:spPr>
          <p:txBody>
            <a:bodyPr wrap="square" rtlCol="0">
              <a:spAutoFit/>
            </a:bodyPr>
            <a:lstStyle/>
            <a:p>
              <a:pPr algn="ctr"/>
              <a:r>
                <a:rPr lang="zh-CN" altLang="en-US" sz="4400" spc="600" dirty="0">
                  <a:solidFill>
                    <a:schemeClr val="tx1">
                      <a:alpha val="80000"/>
                    </a:schemeClr>
                  </a:solidFill>
                  <a:cs typeface="+mn-ea"/>
                  <a:sym typeface="+mn-lt"/>
                </a:rPr>
                <a:t>目 录</a:t>
              </a:r>
              <a:endParaRPr lang="zh-CN" altLang="en-US" sz="4400" spc="600" dirty="0">
                <a:solidFill>
                  <a:schemeClr val="tx1">
                    <a:alpha val="80000"/>
                  </a:schemeClr>
                </a:solidFill>
                <a:cs typeface="+mn-ea"/>
                <a:sym typeface="+mn-lt"/>
              </a:endParaRPr>
            </a:p>
          </p:txBody>
        </p:sp>
        <p:sp>
          <p:nvSpPr>
            <p:cNvPr id="10" name="文本框 9"/>
            <p:cNvSpPr txBox="1"/>
            <p:nvPr/>
          </p:nvSpPr>
          <p:spPr>
            <a:xfrm>
              <a:off x="5081410" y="3169355"/>
              <a:ext cx="2029179" cy="461665"/>
            </a:xfrm>
            <a:prstGeom prst="rect">
              <a:avLst/>
            </a:prstGeom>
            <a:noFill/>
          </p:spPr>
          <p:txBody>
            <a:bodyPr wrap="square" rtlCol="0">
              <a:spAutoFit/>
            </a:bodyPr>
            <a:lstStyle>
              <a:defPPr>
                <a:defRPr lang="zh-CN"/>
              </a:defPPr>
              <a:lvl1pPr algn="ctr">
                <a:defRPr sz="4400" spc="600">
                  <a:solidFill>
                    <a:schemeClr val="tx1">
                      <a:alpha val="80000"/>
                    </a:schemeClr>
                  </a:solidFill>
                  <a:latin typeface="文悦新青年体 (非商业使用) W8" pitchFamily="50" charset="-122"/>
                  <a:ea typeface="文悦新青年体 (非商业使用) W8" pitchFamily="50" charset="-122"/>
                </a:defRPr>
              </a:lvl1pPr>
            </a:lstStyle>
            <a:p>
              <a:r>
                <a:rPr lang="en-US" altLang="zh-CN" sz="1200" spc="1000" dirty="0">
                  <a:solidFill>
                    <a:schemeClr val="tx1">
                      <a:alpha val="30000"/>
                    </a:schemeClr>
                  </a:solidFill>
                  <a:latin typeface="+mn-lt"/>
                  <a:ea typeface="+mn-ea"/>
                  <a:cs typeface="+mn-ea"/>
                  <a:sym typeface="+mn-lt"/>
                </a:rPr>
                <a:t>CONTENTS</a:t>
              </a:r>
              <a:endParaRPr lang="zh-CN" altLang="en-US" sz="1200" spc="1000" dirty="0">
                <a:solidFill>
                  <a:schemeClr val="tx1">
                    <a:alpha val="30000"/>
                  </a:schemeClr>
                </a:solidFill>
                <a:latin typeface="+mn-lt"/>
                <a:ea typeface="+mn-ea"/>
                <a:cs typeface="+mn-ea"/>
                <a:sym typeface="+mn-lt"/>
              </a:endParaRPr>
            </a:p>
          </p:txBody>
        </p:sp>
      </p:grpSp>
      <p:grpSp>
        <p:nvGrpSpPr>
          <p:cNvPr id="21" name="组合 20"/>
          <p:cNvGrpSpPr/>
          <p:nvPr/>
        </p:nvGrpSpPr>
        <p:grpSpPr>
          <a:xfrm>
            <a:off x="1682045" y="2099732"/>
            <a:ext cx="3457223" cy="1060946"/>
            <a:chOff x="1682045" y="2099732"/>
            <a:chExt cx="3457223" cy="1060946"/>
          </a:xfrm>
        </p:grpSpPr>
        <p:cxnSp>
          <p:nvCxnSpPr>
            <p:cNvPr id="13" name="直接连接符 12"/>
            <p:cNvCxnSpPr/>
            <p:nvPr/>
          </p:nvCxnSpPr>
          <p:spPr>
            <a:xfrm flipH="1" flipV="1">
              <a:off x="4131733" y="2099732"/>
              <a:ext cx="1007535" cy="1060946"/>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V="1">
            <a:off x="1682045" y="3825614"/>
            <a:ext cx="3457223" cy="1060946"/>
            <a:chOff x="1682045" y="2099732"/>
            <a:chExt cx="3457223" cy="1060946"/>
          </a:xfrm>
        </p:grpSpPr>
        <p:cxnSp>
          <p:nvCxnSpPr>
            <p:cNvPr id="23" name="直接连接符 22"/>
            <p:cNvCxnSpPr/>
            <p:nvPr/>
          </p:nvCxnSpPr>
          <p:spPr>
            <a:xfrm flipH="1" flipV="1">
              <a:off x="4131733" y="2099732"/>
              <a:ext cx="1007535" cy="1060946"/>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flipH="1">
            <a:off x="6937022" y="2085765"/>
            <a:ext cx="3457223" cy="1060946"/>
            <a:chOff x="1682045" y="2099732"/>
            <a:chExt cx="3457223" cy="1060946"/>
          </a:xfrm>
        </p:grpSpPr>
        <p:cxnSp>
          <p:nvCxnSpPr>
            <p:cNvPr id="26" name="直接连接符 25"/>
            <p:cNvCxnSpPr/>
            <p:nvPr/>
          </p:nvCxnSpPr>
          <p:spPr>
            <a:xfrm flipH="1" flipV="1">
              <a:off x="4131733" y="2099732"/>
              <a:ext cx="1007535" cy="1060946"/>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flipH="1" flipV="1">
            <a:off x="6937022" y="3818361"/>
            <a:ext cx="3457223" cy="1060946"/>
            <a:chOff x="1682045" y="2099732"/>
            <a:chExt cx="3457223" cy="1060946"/>
          </a:xfrm>
        </p:grpSpPr>
        <p:cxnSp>
          <p:nvCxnSpPr>
            <p:cNvPr id="29" name="直接连接符 28"/>
            <p:cNvCxnSpPr/>
            <p:nvPr/>
          </p:nvCxnSpPr>
          <p:spPr>
            <a:xfrm flipH="1" flipV="1">
              <a:off x="4131733" y="2099732"/>
              <a:ext cx="1007535" cy="1060946"/>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8627745" y="1440815"/>
            <a:ext cx="2523490" cy="64516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sp>
        <p:nvSpPr>
          <p:cNvPr id="36" name="文本框 35"/>
          <p:cNvSpPr txBox="1"/>
          <p:nvPr/>
        </p:nvSpPr>
        <p:spPr>
          <a:xfrm>
            <a:off x="1733550" y="4356100"/>
            <a:ext cx="2048510" cy="368300"/>
          </a:xfrm>
          <a:prstGeom prst="rect">
            <a:avLst/>
          </a:prstGeom>
          <a:noFill/>
        </p:spPr>
        <p:txBody>
          <a:bodyPr wrap="square" rtlCol="0">
            <a:spAutoFit/>
          </a:bodyPr>
          <a:lstStyle/>
          <a:p>
            <a:r>
              <a:rPr lang="zh-CN" altLang="en-US" spc="300" dirty="0">
                <a:solidFill>
                  <a:schemeClr val="tx1">
                    <a:alpha val="80000"/>
                  </a:schemeClr>
                </a:solidFill>
                <a:cs typeface="+mn-ea"/>
                <a:sym typeface="+mn-lt"/>
              </a:rPr>
              <a:t>三、查询流程</a:t>
            </a:r>
            <a:endParaRPr lang="zh-CN" altLang="en-US" spc="300" dirty="0">
              <a:solidFill>
                <a:schemeClr val="tx1">
                  <a:alpha val="80000"/>
                </a:schemeClr>
              </a:solidFill>
              <a:cs typeface="+mn-ea"/>
              <a:sym typeface="+mn-lt"/>
            </a:endParaRPr>
          </a:p>
        </p:txBody>
      </p:sp>
      <p:sp>
        <p:nvSpPr>
          <p:cNvPr id="39" name="文本框 38"/>
          <p:cNvSpPr txBox="1"/>
          <p:nvPr/>
        </p:nvSpPr>
        <p:spPr>
          <a:xfrm>
            <a:off x="1789430" y="1584325"/>
            <a:ext cx="1752600" cy="368300"/>
          </a:xfrm>
          <a:prstGeom prst="rect">
            <a:avLst/>
          </a:prstGeom>
          <a:noFill/>
        </p:spPr>
        <p:txBody>
          <a:bodyPr wrap="square" rtlCol="0">
            <a:spAutoFit/>
          </a:bodyPr>
          <a:lstStyle/>
          <a:p>
            <a:r>
              <a:rPr lang="zh-CN" altLang="en-US" spc="300" dirty="0">
                <a:solidFill>
                  <a:schemeClr val="tx1">
                    <a:alpha val="80000"/>
                  </a:schemeClr>
                </a:solidFill>
                <a:cs typeface="+mn-ea"/>
                <a:sym typeface="+mn-lt"/>
              </a:rPr>
              <a:t>一、</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简介</a:t>
            </a:r>
            <a:endParaRPr lang="zh-CN" altLang="en-US" spc="300" dirty="0">
              <a:solidFill>
                <a:schemeClr val="tx1">
                  <a:alpha val="80000"/>
                </a:schemeClr>
              </a:solidFill>
              <a:ea typeface="宋体" panose="02010600030101010101" pitchFamily="2" charset="-122"/>
              <a:cs typeface="+mn-ea"/>
              <a:sym typeface="+mn-lt"/>
            </a:endParaRPr>
          </a:p>
        </p:txBody>
      </p:sp>
      <p:sp>
        <p:nvSpPr>
          <p:cNvPr id="43" name="文本框 42"/>
          <p:cNvSpPr txBox="1"/>
          <p:nvPr/>
        </p:nvSpPr>
        <p:spPr>
          <a:xfrm>
            <a:off x="8716010" y="4356100"/>
            <a:ext cx="2346325" cy="368300"/>
          </a:xfrm>
          <a:prstGeom prst="rect">
            <a:avLst/>
          </a:prstGeom>
          <a:noFill/>
        </p:spPr>
        <p:txBody>
          <a:bodyPr wrap="square" rtlCol="0">
            <a:spAutoFit/>
          </a:bodyPr>
          <a:lstStyle/>
          <a:p>
            <a:pPr algn="r"/>
            <a:r>
              <a:rPr lang="zh-CN" altLang="en-US" spc="300" dirty="0">
                <a:solidFill>
                  <a:schemeClr val="tx1">
                    <a:alpha val="80000"/>
                  </a:schemeClr>
                </a:solidFill>
                <a:cs typeface="+mn-ea"/>
                <a:sym typeface="+mn-lt"/>
              </a:rPr>
              <a:t>四、数据提交流程</a:t>
            </a:r>
            <a:endParaRPr lang="zh-CN" altLang="en-US" spc="300" dirty="0">
              <a:solidFill>
                <a:schemeClr val="tx1">
                  <a:alpha val="80000"/>
                </a:schemeClr>
              </a:solidFill>
              <a:cs typeface="+mn-ea"/>
              <a:sym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5"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4310743" y="2967870"/>
            <a:ext cx="3429000" cy="1198880"/>
          </a:xfrm>
          <a:prstGeom prst="rect">
            <a:avLst/>
          </a:prstGeom>
          <a:noFill/>
        </p:spPr>
        <p:txBody>
          <a:bodyPr wrap="square" rtlCol="0">
            <a:spAutoFit/>
          </a:bodyPr>
          <a:lstStyle>
            <a:defPPr>
              <a:defRPr lang="zh-CN"/>
            </a:defPPr>
            <a:lvl1pPr algn="ctr">
              <a:defRPr sz="3600" spc="600">
                <a:solidFill>
                  <a:schemeClr val="tx1">
                    <a:alpha val="80000"/>
                  </a:schemeClr>
                </a:solidFill>
                <a:latin typeface="方正细谭黑简体" panose="02000000000000000000" pitchFamily="2" charset="-122"/>
                <a:ea typeface="方正细谭黑简体" panose="02000000000000000000" pitchFamily="2" charset="-122"/>
                <a:cs typeface="+mn-ea"/>
              </a:defRPr>
            </a:lvl1pPr>
          </a:lstStyle>
          <a:p>
            <a:pPr algn="ctr"/>
            <a:r>
              <a:rPr lang="zh-CN" altLang="en-US" spc="300" dirty="0">
                <a:sym typeface="+mn-lt"/>
              </a:rPr>
              <a:t>四、数据提交流程</a:t>
            </a:r>
            <a:endParaRPr lang="zh-CN" altLang="en-US" spc="300" dirty="0">
              <a:sym typeface="+mn-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7816"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7620" y="9525"/>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生成一个新的 segment</a:t>
            </a:r>
            <a:endParaRPr lang="zh-CN" altLang="en-US">
              <a:cs typeface="+mn-ea"/>
              <a:sym typeface="+mn-lt"/>
            </a:endParaRPr>
          </a:p>
        </p:txBody>
      </p:sp>
      <p:grpSp>
        <p:nvGrpSpPr>
          <p:cNvPr id="3" name="组合 2"/>
          <p:cNvGrpSpPr/>
          <p:nvPr/>
        </p:nvGrpSpPr>
        <p:grpSpPr>
          <a:xfrm>
            <a:off x="-666115" y="88900"/>
            <a:ext cx="3635375" cy="408026"/>
            <a:chOff x="1682045" y="1691706"/>
            <a:chExt cx="2449689" cy="408026"/>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79133" y="1691706"/>
              <a:ext cx="1752601" cy="398780"/>
            </a:xfrm>
            <a:prstGeom prst="rect">
              <a:avLst/>
            </a:prstGeom>
            <a:noFill/>
          </p:spPr>
          <p:txBody>
            <a:bodyPr wrap="square" rtlCol="0">
              <a:spAutoFit/>
            </a:bodyPr>
            <a:lstStyle/>
            <a:p>
              <a:pPr algn="r"/>
              <a:r>
                <a:rPr lang="zh-CN" altLang="en-US" sz="2000" spc="300" dirty="0">
                  <a:solidFill>
                    <a:schemeClr val="tx1">
                      <a:alpha val="80000"/>
                    </a:schemeClr>
                  </a:solidFill>
                  <a:cs typeface="+mn-ea"/>
                  <a:sym typeface="+mn-lt"/>
                </a:rPr>
                <a:t>四、数据提交流程</a:t>
              </a:r>
              <a:endParaRPr lang="zh-CN" altLang="en-US" sz="2000" spc="300" dirty="0">
                <a:solidFill>
                  <a:schemeClr val="tx1">
                    <a:alpha val="80000"/>
                  </a:schemeClr>
                </a:solidFill>
                <a:cs typeface="+mn-ea"/>
                <a:sym typeface="+mn-lt"/>
              </a:endParaRPr>
            </a:p>
          </p:txBody>
        </p:sp>
      </p:grpSp>
      <p:sp>
        <p:nvSpPr>
          <p:cNvPr id="25" name="文本框 24"/>
          <p:cNvSpPr txBox="1"/>
          <p:nvPr/>
        </p:nvSpPr>
        <p:spPr>
          <a:xfrm>
            <a:off x="4441190" y="488950"/>
            <a:ext cx="3043555" cy="460375"/>
          </a:xfrm>
          <a:prstGeom prst="rect">
            <a:avLst/>
          </a:prstGeom>
          <a:noFill/>
        </p:spPr>
        <p:txBody>
          <a:bodyPr wrap="square" rtlCol="0">
            <a:spAutoFit/>
          </a:bodyPr>
          <a:lstStyle/>
          <a:p>
            <a:pPr algn="ctr"/>
            <a:r>
              <a:rPr lang="zh-CN" altLang="en-US" sz="2400" spc="300" dirty="0">
                <a:solidFill>
                  <a:schemeClr val="tx1">
                    <a:alpha val="80000"/>
                  </a:schemeClr>
                </a:solidFill>
                <a:cs typeface="+mn-ea"/>
                <a:sym typeface="+mn-lt"/>
              </a:rPr>
              <a:t>二、数据提交流程</a:t>
            </a:r>
            <a:endParaRPr lang="zh-CN" altLang="en-US" sz="2400" spc="300" dirty="0">
              <a:solidFill>
                <a:schemeClr val="tx1">
                  <a:alpha val="80000"/>
                </a:schemeClr>
              </a:solidFill>
              <a:cs typeface="+mn-ea"/>
              <a:sym typeface="+mn-lt"/>
            </a:endParaRPr>
          </a:p>
        </p:txBody>
      </p:sp>
      <p:sp>
        <p:nvSpPr>
          <p:cNvPr id="2" name="文本框 141"/>
          <p:cNvSpPr txBox="1"/>
          <p:nvPr/>
        </p:nvSpPr>
        <p:spPr>
          <a:xfrm>
            <a:off x="629285" y="1687830"/>
            <a:ext cx="2413000" cy="2235835"/>
          </a:xfrm>
          <a:prstGeom prst="rect">
            <a:avLst/>
          </a:prstGeom>
          <a:solidFill>
            <a:schemeClr val="accent5">
              <a:lumMod val="20000"/>
              <a:lumOff val="80000"/>
            </a:schemeClr>
          </a:solid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cs typeface="+mn-ea"/>
                <a:sym typeface="+mn-lt"/>
              </a:rPr>
              <a:t>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、提交文档</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计算分片：</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shard = hash(routing) % number_of_primary_shards</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routing 是一个可变值，默认是文档的 _id ，也可以设置成一个自定义的值。 routing 通过 hash 函数生成一个数字，然后这个数字再除以 number_of_primary_shards （主分片的数量）后得到</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分片位置。</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sp>
        <p:nvSpPr>
          <p:cNvPr id="4" name="文本框 141"/>
          <p:cNvSpPr txBox="1"/>
          <p:nvPr/>
        </p:nvSpPr>
        <p:spPr>
          <a:xfrm>
            <a:off x="4441190" y="1122045"/>
            <a:ext cx="2413000" cy="955675"/>
          </a:xfrm>
          <a:prstGeom prst="rect">
            <a:avLst/>
          </a:prstGeom>
          <a:solidFill>
            <a:schemeClr val="accent5">
              <a:lumMod val="20000"/>
              <a:lumOff val="80000"/>
            </a:schemeClr>
          </a:solid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2</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、Doc写入Buffer</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Doc会先被搜集到内存中的Buffer内，这个时候还无法被搜索到，如下图所示：</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6" name="图片 5"/>
          <p:cNvPicPr>
            <a:picLocks noChangeAspect="1"/>
          </p:cNvPicPr>
          <p:nvPr/>
        </p:nvPicPr>
        <p:blipFill>
          <a:blip r:embed="rId1"/>
          <a:stretch>
            <a:fillRect/>
          </a:stretch>
        </p:blipFill>
        <p:spPr>
          <a:xfrm>
            <a:off x="4441190" y="2078355"/>
            <a:ext cx="2647950" cy="1454785"/>
          </a:xfrm>
          <a:prstGeom prst="rect">
            <a:avLst/>
          </a:prstGeom>
        </p:spPr>
      </p:pic>
      <p:sp>
        <p:nvSpPr>
          <p:cNvPr id="7" name="文本框 141"/>
          <p:cNvSpPr txBox="1"/>
          <p:nvPr/>
        </p:nvSpPr>
        <p:spPr>
          <a:xfrm>
            <a:off x="8508365" y="1687830"/>
            <a:ext cx="2413000" cy="1986915"/>
          </a:xfrm>
          <a:prstGeom prst="rect">
            <a:avLst/>
          </a:prstGeom>
          <a:solidFill>
            <a:schemeClr val="accent5">
              <a:lumMod val="20000"/>
              <a:lumOff val="80000"/>
            </a:schemeClr>
          </a:solid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4</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、refresh</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Lucene支持对新段写入和打开-可以使文档在没有完全刷入硬盘的状态下就能对搜索可见（把内存数据生成一个新的 segment，刷入文件系统缓存中），而且是一个开销较小的操作，可以频繁进行。默认执行的时间间隔是1秒。这也是准实时的原因。</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9" name="图片 8"/>
          <p:cNvPicPr>
            <a:picLocks noChangeAspect="1"/>
          </p:cNvPicPr>
          <p:nvPr/>
        </p:nvPicPr>
        <p:blipFill>
          <a:blip r:embed="rId2"/>
          <a:stretch>
            <a:fillRect/>
          </a:stretch>
        </p:blipFill>
        <p:spPr>
          <a:xfrm>
            <a:off x="8508365" y="3674745"/>
            <a:ext cx="2774950" cy="2591435"/>
          </a:xfrm>
          <a:prstGeom prst="rect">
            <a:avLst/>
          </a:prstGeom>
        </p:spPr>
      </p:pic>
      <p:sp>
        <p:nvSpPr>
          <p:cNvPr id="12" name="文本框 141"/>
          <p:cNvSpPr txBox="1"/>
          <p:nvPr/>
        </p:nvSpPr>
        <p:spPr>
          <a:xfrm>
            <a:off x="9040495" y="292735"/>
            <a:ext cx="2473325" cy="1138555"/>
          </a:xfrm>
          <a:prstGeom prst="rect">
            <a:avLst/>
          </a:prstGeom>
          <a:solidFill>
            <a:schemeClr val="accent6">
              <a:lumMod val="40000"/>
              <a:lumOff val="60000"/>
            </a:schemeClr>
          </a:solid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segment</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：Lucene 把每次生成的倒排索引，叫做一个段(segment)</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commit point(提交点)文件：记录索引内所有的 segment</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cxnSp>
        <p:nvCxnSpPr>
          <p:cNvPr id="16" name="直接箭头连接符 15"/>
          <p:cNvCxnSpPr>
            <a:endCxn id="7" idx="0"/>
          </p:cNvCxnSpPr>
          <p:nvPr/>
        </p:nvCxnSpPr>
        <p:spPr>
          <a:xfrm flipH="1">
            <a:off x="9714865" y="1431290"/>
            <a:ext cx="576580" cy="25654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41"/>
          <p:cNvSpPr txBox="1"/>
          <p:nvPr/>
        </p:nvSpPr>
        <p:spPr>
          <a:xfrm>
            <a:off x="4441190" y="3824605"/>
            <a:ext cx="2501265" cy="1533525"/>
          </a:xfrm>
          <a:prstGeom prst="rect">
            <a:avLst/>
          </a:prstGeom>
          <a:solidFill>
            <a:schemeClr val="accent5">
              <a:lumMod val="20000"/>
              <a:lumOff val="80000"/>
            </a:schemeClr>
          </a:solid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3</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、translog</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提供磁盘同步控制，在两次commit操作间隔时间发生异常导致Doc丢失。如果发生异常，通过</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translog</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恢复。</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在文档被添加到buffer同时追加到translog，如下图</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21" name="图片 20"/>
          <p:cNvPicPr>
            <a:picLocks noChangeAspect="1"/>
          </p:cNvPicPr>
          <p:nvPr/>
        </p:nvPicPr>
        <p:blipFill>
          <a:blip r:embed="rId3"/>
          <a:stretch>
            <a:fillRect/>
          </a:stretch>
        </p:blipFill>
        <p:spPr>
          <a:xfrm>
            <a:off x="4441190" y="5361305"/>
            <a:ext cx="3030220" cy="1420495"/>
          </a:xfrm>
          <a:prstGeom prst="rect">
            <a:avLst/>
          </a:prstGeom>
        </p:spPr>
      </p:pic>
      <p:cxnSp>
        <p:nvCxnSpPr>
          <p:cNvPr id="23" name="直接箭头连接符 22"/>
          <p:cNvCxnSpPr/>
          <p:nvPr/>
        </p:nvCxnSpPr>
        <p:spPr>
          <a:xfrm>
            <a:off x="3166745" y="2929890"/>
            <a:ext cx="1102360" cy="13608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直接箭头连接符 23"/>
          <p:cNvCxnSpPr/>
          <p:nvPr/>
        </p:nvCxnSpPr>
        <p:spPr>
          <a:xfrm flipV="1">
            <a:off x="3166745" y="1731645"/>
            <a:ext cx="1169670" cy="11976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6" name="直接箭头连接符 25"/>
          <p:cNvCxnSpPr/>
          <p:nvPr/>
        </p:nvCxnSpPr>
        <p:spPr>
          <a:xfrm flipV="1">
            <a:off x="7183120" y="2680335"/>
            <a:ext cx="1207770" cy="1905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88900"/>
            <a:ext cx="3636010" cy="408026"/>
            <a:chOff x="1682045" y="1691706"/>
            <a:chExt cx="2449689" cy="408026"/>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79133" y="1691706"/>
              <a:ext cx="1752601" cy="398780"/>
            </a:xfrm>
            <a:prstGeom prst="rect">
              <a:avLst/>
            </a:prstGeom>
            <a:noFill/>
          </p:spPr>
          <p:txBody>
            <a:bodyPr wrap="square" rtlCol="0">
              <a:spAutoFit/>
            </a:bodyPr>
            <a:lstStyle/>
            <a:p>
              <a:pPr algn="r"/>
              <a:r>
                <a:rPr lang="zh-CN" altLang="en-US" sz="2000" spc="300" dirty="0">
                  <a:solidFill>
                    <a:schemeClr val="tx1">
                      <a:alpha val="80000"/>
                    </a:schemeClr>
                  </a:solidFill>
                  <a:cs typeface="+mn-ea"/>
                  <a:sym typeface="+mn-lt"/>
                </a:rPr>
                <a:t>四、数据提交流程</a:t>
              </a:r>
              <a:endParaRPr lang="zh-CN" altLang="en-US" sz="2000" spc="300" dirty="0">
                <a:solidFill>
                  <a:schemeClr val="tx1">
                    <a:alpha val="80000"/>
                  </a:schemeClr>
                </a:solidFill>
                <a:cs typeface="+mn-ea"/>
                <a:sym typeface="+mn-lt"/>
              </a:endParaRPr>
            </a:p>
          </p:txBody>
        </p:sp>
      </p:grpSp>
      <p:sp>
        <p:nvSpPr>
          <p:cNvPr id="5" name="文本框 141"/>
          <p:cNvSpPr txBox="1"/>
          <p:nvPr/>
        </p:nvSpPr>
        <p:spPr>
          <a:xfrm>
            <a:off x="468630" y="1229360"/>
            <a:ext cx="2501265" cy="3822700"/>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5</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r>
              <a:rPr lang="zh-CN" altLang="en-US" sz="1200" kern="0" noProof="0" dirty="0" smtClean="0">
                <a:ln>
                  <a:noFill/>
                </a:ln>
                <a:solidFill>
                  <a:srgbClr val="000000"/>
                </a:solidFill>
                <a:effectLst/>
                <a:uLnTx/>
                <a:uFillTx/>
                <a:ea typeface="宋体" panose="02010600030101010101" pitchFamily="2" charset="-122"/>
                <a:cs typeface="+mn-ea"/>
                <a:sym typeface="+mn-lt"/>
              </a:rPr>
              <a:t>flush </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对于 flush 操作，Elasticsearch 默认设置为：每 30 分钟主动进行一次 flush，或者当 translog 文件大小大于 512MB (老版本是 200MB)时，主动进行一次 flush。这两个行为，可以分别通过 index.translog.flush_threshold_period 和 index.translog.flush_threshold_size 参数修改。</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、所有内存中的buffer会被写入新段</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2</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、buffer被清空</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3</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、一个提交点被写入磁盘</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4</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、文件系统缓存通过fsync flush</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5</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、之前的旧translog被删除</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sp>
        <p:nvSpPr>
          <p:cNvPr id="6" name="右箭头 5"/>
          <p:cNvSpPr/>
          <p:nvPr/>
        </p:nvSpPr>
        <p:spPr>
          <a:xfrm>
            <a:off x="3249295" y="3060700"/>
            <a:ext cx="909320" cy="75565"/>
          </a:xfrm>
          <a:prstGeom prst="rightArrow">
            <a:avLst/>
          </a:prstGeom>
          <a:gradFill>
            <a:gsLst>
              <a:gs pos="0">
                <a:srgbClr val="9EE256"/>
              </a:gs>
              <a:gs pos="100000">
                <a:srgbClr val="52762D"/>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41"/>
          <p:cNvSpPr txBox="1"/>
          <p:nvPr/>
        </p:nvSpPr>
        <p:spPr>
          <a:xfrm>
            <a:off x="4304030" y="1229360"/>
            <a:ext cx="2501265" cy="3822700"/>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6.1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、为什么需要段合并？</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通过每秒自动刷新创建新的段，用不了多久段的数量就很多，每个段消费大量文件句柄，内存，cpu资源。更重要的是，每次搜索请求都需要依次检查每个段。段越多，查询越慢。</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88900"/>
            <a:ext cx="3585845" cy="706755"/>
            <a:chOff x="1682045" y="1691706"/>
            <a:chExt cx="2449689" cy="706755"/>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79133" y="1691706"/>
              <a:ext cx="1752601" cy="706755"/>
            </a:xfrm>
            <a:prstGeom prst="rect">
              <a:avLst/>
            </a:prstGeom>
            <a:noFill/>
          </p:spPr>
          <p:txBody>
            <a:bodyPr wrap="square" rtlCol="0">
              <a:spAutoFit/>
            </a:bodyPr>
            <a:lstStyle/>
            <a:p>
              <a:pPr algn="r"/>
              <a:r>
                <a:rPr lang="zh-CN" altLang="en-US" sz="2000" spc="300" dirty="0">
                  <a:solidFill>
                    <a:schemeClr val="tx1">
                      <a:alpha val="80000"/>
                    </a:schemeClr>
                  </a:solidFill>
                  <a:cs typeface="+mn-ea"/>
                  <a:sym typeface="+mn-lt"/>
                </a:rPr>
                <a:t>四、数据提交流程</a:t>
              </a:r>
              <a:endParaRPr lang="zh-CN" altLang="en-US" sz="2000" spc="300" dirty="0">
                <a:solidFill>
                  <a:schemeClr val="tx1">
                    <a:alpha val="80000"/>
                  </a:schemeClr>
                </a:solidFill>
                <a:cs typeface="+mn-ea"/>
                <a:sym typeface="+mn-lt"/>
              </a:endParaRPr>
            </a:p>
            <a:p>
              <a:pPr algn="r"/>
              <a:endParaRPr lang="zh-CN" altLang="en-US" sz="2000" spc="300" dirty="0">
                <a:solidFill>
                  <a:schemeClr val="tx1">
                    <a:alpha val="80000"/>
                  </a:schemeClr>
                </a:solidFill>
                <a:cs typeface="+mn-ea"/>
                <a:sym typeface="+mn-lt"/>
              </a:endParaRPr>
            </a:p>
          </p:txBody>
        </p:sp>
      </p:grpSp>
      <p:sp>
        <p:nvSpPr>
          <p:cNvPr id="14" name="文本框 141"/>
          <p:cNvSpPr txBox="1"/>
          <p:nvPr/>
        </p:nvSpPr>
        <p:spPr>
          <a:xfrm>
            <a:off x="418465" y="1284605"/>
            <a:ext cx="2501265" cy="2299970"/>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6.2</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、段合并过程</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ES 会不断在后台运行任务，主动将这些零散的 segment 做数据归并，尽量让索引内只保有少量的，每个都比较大的segment 文件。这个过程是有独立的线程来进行的，并不影响新 segment 的产生。归并过程中，尚未完成的较大的 segment 是被排除在检索可见范围之外的，如下图：</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354330" y="3814445"/>
            <a:ext cx="3421380" cy="2590800"/>
          </a:xfrm>
          <a:prstGeom prst="rect">
            <a:avLst/>
          </a:prstGeom>
        </p:spPr>
      </p:pic>
      <p:sp>
        <p:nvSpPr>
          <p:cNvPr id="4" name="文本框 141"/>
          <p:cNvSpPr txBox="1"/>
          <p:nvPr/>
        </p:nvSpPr>
        <p:spPr>
          <a:xfrm>
            <a:off x="5172710" y="1284605"/>
            <a:ext cx="2501265" cy="2299970"/>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6.3</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、段合并过程</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当归并完成，较大的这个 segment 刷到磁盘后，commit 文件做出相应变更，删除之前几个小 segment，改成新的大 segment。等检索请求都从小 segment 转到大 segment 上以后，删除没用的小 segment。这时候，索引里 segment 数量就下降了，状态如图：</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pic>
        <p:nvPicPr>
          <p:cNvPr id="5" name="图片 4"/>
          <p:cNvPicPr>
            <a:picLocks noChangeAspect="1"/>
          </p:cNvPicPr>
          <p:nvPr>
            <p:custDataLst>
              <p:tags r:id="rId3"/>
            </p:custDataLst>
          </p:nvPr>
        </p:nvPicPr>
        <p:blipFill>
          <a:blip r:embed="rId4"/>
          <a:stretch>
            <a:fillRect/>
          </a:stretch>
        </p:blipFill>
        <p:spPr>
          <a:xfrm>
            <a:off x="5019675" y="3815080"/>
            <a:ext cx="3645535" cy="2590165"/>
          </a:xfrm>
          <a:prstGeom prst="rect">
            <a:avLst/>
          </a:prstGeom>
        </p:spPr>
      </p:pic>
      <p:sp>
        <p:nvSpPr>
          <p:cNvPr id="7" name="右箭头 6"/>
          <p:cNvSpPr/>
          <p:nvPr/>
        </p:nvSpPr>
        <p:spPr>
          <a:xfrm>
            <a:off x="3745865" y="2878455"/>
            <a:ext cx="909320" cy="75565"/>
          </a:xfrm>
          <a:prstGeom prst="rightArrow">
            <a:avLst/>
          </a:prstGeom>
          <a:gradFill>
            <a:gsLst>
              <a:gs pos="0">
                <a:srgbClr val="9EE256"/>
              </a:gs>
              <a:gs pos="100000">
                <a:srgbClr val="52762D"/>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5"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4310743" y="2967870"/>
            <a:ext cx="3429000" cy="645160"/>
          </a:xfrm>
          <a:prstGeom prst="rect">
            <a:avLst/>
          </a:prstGeom>
          <a:noFill/>
        </p:spPr>
        <p:txBody>
          <a:bodyPr wrap="square" rtlCol="0">
            <a:spAutoFit/>
          </a:bodyPr>
          <a:lstStyle>
            <a:defPPr>
              <a:defRPr lang="zh-CN"/>
            </a:defPPr>
            <a:lvl1pPr algn="ctr">
              <a:defRPr sz="3600" spc="600">
                <a:solidFill>
                  <a:schemeClr val="tx1">
                    <a:alpha val="80000"/>
                  </a:schemeClr>
                </a:solidFill>
                <a:latin typeface="方正细谭黑简体" panose="02000000000000000000" pitchFamily="2" charset="-122"/>
                <a:ea typeface="方正细谭黑简体" panose="02000000000000000000" pitchFamily="2" charset="-122"/>
                <a:cs typeface="+mn-ea"/>
              </a:defRPr>
            </a:lvl1pPr>
          </a:lstStyle>
          <a:p>
            <a:pPr algn="ctr"/>
            <a:r>
              <a:rPr lang="zh-CN" altLang="en-US" spc="300" dirty="0">
                <a:sym typeface="+mn-lt"/>
              </a:rPr>
              <a:t>谢谢</a:t>
            </a:r>
            <a:endParaRPr lang="zh-CN" altLang="en-US" spc="300" dirty="0">
              <a:sym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4290332" y="2967870"/>
            <a:ext cx="3559629" cy="706755"/>
          </a:xfrm>
          <a:prstGeom prst="rect">
            <a:avLst/>
          </a:prstGeom>
          <a:noFill/>
        </p:spPr>
        <p:txBody>
          <a:bodyPr wrap="square" rtlCol="0">
            <a:spAutoFit/>
          </a:bodyPr>
          <a:lstStyle/>
          <a:p>
            <a:pPr algn="ctr"/>
            <a:r>
              <a:rPr lang="zh-CN" altLang="en-US"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rPr>
              <a:t>一、</a:t>
            </a:r>
            <a:r>
              <a:rPr lang="en-US" altLang="zh-CN"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rPr>
              <a:t>ES</a:t>
            </a:r>
            <a:r>
              <a:rPr lang="zh-CN" altLang="en-US"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rPr>
              <a:t>简介</a:t>
            </a:r>
            <a:endParaRPr lang="zh-CN" altLang="en-US"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组合 154"/>
          <p:cNvGrpSpPr/>
          <p:nvPr/>
        </p:nvGrpSpPr>
        <p:grpSpPr>
          <a:xfrm>
            <a:off x="4712290" y="2183933"/>
            <a:ext cx="2601027" cy="2620061"/>
            <a:chOff x="1740215" y="2198819"/>
            <a:chExt cx="2601366" cy="2619455"/>
          </a:xfrm>
        </p:grpSpPr>
        <p:grpSp>
          <p:nvGrpSpPr>
            <p:cNvPr id="156" name="组合 155"/>
            <p:cNvGrpSpPr/>
            <p:nvPr/>
          </p:nvGrpSpPr>
          <p:grpSpPr>
            <a:xfrm>
              <a:off x="1740215" y="2198819"/>
              <a:ext cx="2601366" cy="2619455"/>
              <a:chOff x="2582905" y="2616198"/>
              <a:chExt cx="1076900" cy="1084389"/>
            </a:xfrm>
          </p:grpSpPr>
          <p:grpSp>
            <p:nvGrpSpPr>
              <p:cNvPr id="158" name="组合 157"/>
              <p:cNvGrpSpPr/>
              <p:nvPr/>
            </p:nvGrpSpPr>
            <p:grpSpPr>
              <a:xfrm>
                <a:off x="2582905" y="2616198"/>
                <a:ext cx="1076900" cy="1084389"/>
                <a:chOff x="721926" y="3827665"/>
                <a:chExt cx="2227443" cy="2242936"/>
              </a:xfrm>
            </p:grpSpPr>
            <p:sp>
              <p:nvSpPr>
                <p:cNvPr id="160" name="任意多边形: 形状 36"/>
                <p:cNvSpPr/>
                <p:nvPr/>
              </p:nvSpPr>
              <p:spPr bwMode="auto">
                <a:xfrm>
                  <a:off x="721926" y="3827665"/>
                  <a:ext cx="1125537" cy="1716089"/>
                </a:xfrm>
                <a:custGeom>
                  <a:avLst/>
                  <a:gdLst>
                    <a:gd name="T0" fmla="*/ 1004 w 8508"/>
                    <a:gd name="T1" fmla="*/ 12737 h 12977"/>
                    <a:gd name="T2" fmla="*/ 820 w 8508"/>
                    <a:gd name="T3" fmla="*/ 12369 h 12977"/>
                    <a:gd name="T4" fmla="*/ 653 w 8508"/>
                    <a:gd name="T5" fmla="*/ 11991 h 12977"/>
                    <a:gd name="T6" fmla="*/ 505 w 8508"/>
                    <a:gd name="T7" fmla="*/ 11604 h 12977"/>
                    <a:gd name="T8" fmla="*/ 373 w 8508"/>
                    <a:gd name="T9" fmla="*/ 11208 h 12977"/>
                    <a:gd name="T10" fmla="*/ 262 w 8508"/>
                    <a:gd name="T11" fmla="*/ 10804 h 12977"/>
                    <a:gd name="T12" fmla="*/ 169 w 8508"/>
                    <a:gd name="T13" fmla="*/ 10393 h 12977"/>
                    <a:gd name="T14" fmla="*/ 96 w 8508"/>
                    <a:gd name="T15" fmla="*/ 9975 h 12977"/>
                    <a:gd name="T16" fmla="*/ 43 w 8508"/>
                    <a:gd name="T17" fmla="*/ 9549 h 12977"/>
                    <a:gd name="T18" fmla="*/ 11 w 8508"/>
                    <a:gd name="T19" fmla="*/ 9118 h 12977"/>
                    <a:gd name="T20" fmla="*/ 0 w 8508"/>
                    <a:gd name="T21" fmla="*/ 8681 h 12977"/>
                    <a:gd name="T22" fmla="*/ 98 w 8508"/>
                    <a:gd name="T23" fmla="*/ 7374 h 12977"/>
                    <a:gd name="T24" fmla="*/ 381 w 8508"/>
                    <a:gd name="T25" fmla="*/ 6128 h 12977"/>
                    <a:gd name="T26" fmla="*/ 837 w 8508"/>
                    <a:gd name="T27" fmla="*/ 4958 h 12977"/>
                    <a:gd name="T28" fmla="*/ 1449 w 8508"/>
                    <a:gd name="T29" fmla="*/ 3877 h 12977"/>
                    <a:gd name="T30" fmla="*/ 2205 w 8508"/>
                    <a:gd name="T31" fmla="*/ 2899 h 12977"/>
                    <a:gd name="T32" fmla="*/ 3090 w 8508"/>
                    <a:gd name="T33" fmla="*/ 2039 h 12977"/>
                    <a:gd name="T34" fmla="*/ 4089 w 8508"/>
                    <a:gd name="T35" fmla="*/ 1311 h 12977"/>
                    <a:gd name="T36" fmla="*/ 5190 w 8508"/>
                    <a:gd name="T37" fmla="*/ 729 h 12977"/>
                    <a:gd name="T38" fmla="*/ 6377 w 8508"/>
                    <a:gd name="T39" fmla="*/ 308 h 12977"/>
                    <a:gd name="T40" fmla="*/ 7636 w 8508"/>
                    <a:gd name="T41" fmla="*/ 61 h 12977"/>
                    <a:gd name="T42" fmla="*/ 8508 w 8508"/>
                    <a:gd name="T43" fmla="*/ 4795 h 12977"/>
                    <a:gd name="T44" fmla="*/ 7939 w 8508"/>
                    <a:gd name="T45" fmla="*/ 4863 h 12977"/>
                    <a:gd name="T46" fmla="*/ 7398 w 8508"/>
                    <a:gd name="T47" fmla="*/ 5008 h 12977"/>
                    <a:gd name="T48" fmla="*/ 6890 w 8508"/>
                    <a:gd name="T49" fmla="*/ 5227 h 12977"/>
                    <a:gd name="T50" fmla="*/ 6424 w 8508"/>
                    <a:gd name="T51" fmla="*/ 5514 h 12977"/>
                    <a:gd name="T52" fmla="*/ 6004 w 8508"/>
                    <a:gd name="T53" fmla="*/ 5860 h 12977"/>
                    <a:gd name="T54" fmla="*/ 5636 w 8508"/>
                    <a:gd name="T55" fmla="*/ 6262 h 12977"/>
                    <a:gd name="T56" fmla="*/ 5326 w 8508"/>
                    <a:gd name="T57" fmla="*/ 6712 h 12977"/>
                    <a:gd name="T58" fmla="*/ 5082 w 8508"/>
                    <a:gd name="T59" fmla="*/ 7205 h 12977"/>
                    <a:gd name="T60" fmla="*/ 4909 w 8508"/>
                    <a:gd name="T61" fmla="*/ 7734 h 12977"/>
                    <a:gd name="T62" fmla="*/ 4812 w 8508"/>
                    <a:gd name="T63" fmla="*/ 8293 h 12977"/>
                    <a:gd name="T64" fmla="*/ 4792 w 8508"/>
                    <a:gd name="T65" fmla="*/ 8745 h 12977"/>
                    <a:gd name="T66" fmla="*/ 4801 w 8508"/>
                    <a:gd name="T67" fmla="*/ 8937 h 12977"/>
                    <a:gd name="T68" fmla="*/ 4817 w 8508"/>
                    <a:gd name="T69" fmla="*/ 9127 h 12977"/>
                    <a:gd name="T70" fmla="*/ 4843 w 8508"/>
                    <a:gd name="T71" fmla="*/ 9314 h 12977"/>
                    <a:gd name="T72" fmla="*/ 4878 w 8508"/>
                    <a:gd name="T73" fmla="*/ 9497 h 12977"/>
                    <a:gd name="T74" fmla="*/ 4922 w 8508"/>
                    <a:gd name="T75" fmla="*/ 9678 h 12977"/>
                    <a:gd name="T76" fmla="*/ 4973 w 8508"/>
                    <a:gd name="T77" fmla="*/ 9855 h 12977"/>
                    <a:gd name="T78" fmla="*/ 5032 w 8508"/>
                    <a:gd name="T79" fmla="*/ 10029 h 12977"/>
                    <a:gd name="T80" fmla="*/ 5101 w 8508"/>
                    <a:gd name="T81" fmla="*/ 10199 h 12977"/>
                    <a:gd name="T82" fmla="*/ 5176 w 8508"/>
                    <a:gd name="T83" fmla="*/ 10365 h 12977"/>
                    <a:gd name="T84" fmla="*/ 5258 w 8508"/>
                    <a:gd name="T85" fmla="*/ 10527 h 1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08" h="12977">
                      <a:moveTo>
                        <a:pt x="1135" y="12977"/>
                      </a:moveTo>
                      <a:lnTo>
                        <a:pt x="1069" y="12857"/>
                      </a:lnTo>
                      <a:lnTo>
                        <a:pt x="1004" y="12737"/>
                      </a:lnTo>
                      <a:lnTo>
                        <a:pt x="941" y="12615"/>
                      </a:lnTo>
                      <a:lnTo>
                        <a:pt x="879" y="12493"/>
                      </a:lnTo>
                      <a:lnTo>
                        <a:pt x="820" y="12369"/>
                      </a:lnTo>
                      <a:lnTo>
                        <a:pt x="763" y="12244"/>
                      </a:lnTo>
                      <a:lnTo>
                        <a:pt x="706" y="12118"/>
                      </a:lnTo>
                      <a:lnTo>
                        <a:pt x="653" y="11991"/>
                      </a:lnTo>
                      <a:lnTo>
                        <a:pt x="601" y="11863"/>
                      </a:lnTo>
                      <a:lnTo>
                        <a:pt x="552" y="11734"/>
                      </a:lnTo>
                      <a:lnTo>
                        <a:pt x="505" y="11604"/>
                      </a:lnTo>
                      <a:lnTo>
                        <a:pt x="459" y="11473"/>
                      </a:lnTo>
                      <a:lnTo>
                        <a:pt x="416" y="11341"/>
                      </a:lnTo>
                      <a:lnTo>
                        <a:pt x="373" y="11208"/>
                      </a:lnTo>
                      <a:lnTo>
                        <a:pt x="334" y="11074"/>
                      </a:lnTo>
                      <a:lnTo>
                        <a:pt x="297" y="10940"/>
                      </a:lnTo>
                      <a:lnTo>
                        <a:pt x="262" y="10804"/>
                      </a:lnTo>
                      <a:lnTo>
                        <a:pt x="229" y="10668"/>
                      </a:lnTo>
                      <a:lnTo>
                        <a:pt x="198" y="10530"/>
                      </a:lnTo>
                      <a:lnTo>
                        <a:pt x="169" y="10393"/>
                      </a:lnTo>
                      <a:lnTo>
                        <a:pt x="142" y="10254"/>
                      </a:lnTo>
                      <a:lnTo>
                        <a:pt x="118" y="10115"/>
                      </a:lnTo>
                      <a:lnTo>
                        <a:pt x="96" y="9975"/>
                      </a:lnTo>
                      <a:lnTo>
                        <a:pt x="76" y="9834"/>
                      </a:lnTo>
                      <a:lnTo>
                        <a:pt x="59" y="9691"/>
                      </a:lnTo>
                      <a:lnTo>
                        <a:pt x="43" y="9549"/>
                      </a:lnTo>
                      <a:lnTo>
                        <a:pt x="30" y="9406"/>
                      </a:lnTo>
                      <a:lnTo>
                        <a:pt x="20" y="9263"/>
                      </a:lnTo>
                      <a:lnTo>
                        <a:pt x="11" y="9118"/>
                      </a:lnTo>
                      <a:lnTo>
                        <a:pt x="4" y="8973"/>
                      </a:lnTo>
                      <a:lnTo>
                        <a:pt x="1" y="8827"/>
                      </a:lnTo>
                      <a:lnTo>
                        <a:pt x="0" y="8681"/>
                      </a:lnTo>
                      <a:lnTo>
                        <a:pt x="11" y="8239"/>
                      </a:lnTo>
                      <a:lnTo>
                        <a:pt x="43" y="7804"/>
                      </a:lnTo>
                      <a:lnTo>
                        <a:pt x="98" y="7374"/>
                      </a:lnTo>
                      <a:lnTo>
                        <a:pt x="173" y="6952"/>
                      </a:lnTo>
                      <a:lnTo>
                        <a:pt x="267" y="6536"/>
                      </a:lnTo>
                      <a:lnTo>
                        <a:pt x="381" y="6128"/>
                      </a:lnTo>
                      <a:lnTo>
                        <a:pt x="514" y="5730"/>
                      </a:lnTo>
                      <a:lnTo>
                        <a:pt x="666" y="5339"/>
                      </a:lnTo>
                      <a:lnTo>
                        <a:pt x="837" y="4958"/>
                      </a:lnTo>
                      <a:lnTo>
                        <a:pt x="1023" y="4587"/>
                      </a:lnTo>
                      <a:lnTo>
                        <a:pt x="1229" y="4226"/>
                      </a:lnTo>
                      <a:lnTo>
                        <a:pt x="1449" y="3877"/>
                      </a:lnTo>
                      <a:lnTo>
                        <a:pt x="1685" y="3538"/>
                      </a:lnTo>
                      <a:lnTo>
                        <a:pt x="1938" y="3213"/>
                      </a:lnTo>
                      <a:lnTo>
                        <a:pt x="2205" y="2899"/>
                      </a:lnTo>
                      <a:lnTo>
                        <a:pt x="2486" y="2598"/>
                      </a:lnTo>
                      <a:lnTo>
                        <a:pt x="2781" y="2312"/>
                      </a:lnTo>
                      <a:lnTo>
                        <a:pt x="3090" y="2039"/>
                      </a:lnTo>
                      <a:lnTo>
                        <a:pt x="3411" y="1781"/>
                      </a:lnTo>
                      <a:lnTo>
                        <a:pt x="3744" y="1538"/>
                      </a:lnTo>
                      <a:lnTo>
                        <a:pt x="4089" y="1311"/>
                      </a:lnTo>
                      <a:lnTo>
                        <a:pt x="4446" y="1101"/>
                      </a:lnTo>
                      <a:lnTo>
                        <a:pt x="4813" y="906"/>
                      </a:lnTo>
                      <a:lnTo>
                        <a:pt x="5190" y="729"/>
                      </a:lnTo>
                      <a:lnTo>
                        <a:pt x="5577" y="570"/>
                      </a:lnTo>
                      <a:lnTo>
                        <a:pt x="5972" y="430"/>
                      </a:lnTo>
                      <a:lnTo>
                        <a:pt x="6377" y="308"/>
                      </a:lnTo>
                      <a:lnTo>
                        <a:pt x="6789" y="205"/>
                      </a:lnTo>
                      <a:lnTo>
                        <a:pt x="7209" y="123"/>
                      </a:lnTo>
                      <a:lnTo>
                        <a:pt x="7636" y="61"/>
                      </a:lnTo>
                      <a:lnTo>
                        <a:pt x="8069" y="20"/>
                      </a:lnTo>
                      <a:lnTo>
                        <a:pt x="8508" y="0"/>
                      </a:lnTo>
                      <a:lnTo>
                        <a:pt x="8508" y="4795"/>
                      </a:lnTo>
                      <a:lnTo>
                        <a:pt x="8316" y="4808"/>
                      </a:lnTo>
                      <a:lnTo>
                        <a:pt x="8126" y="4831"/>
                      </a:lnTo>
                      <a:lnTo>
                        <a:pt x="7939" y="4863"/>
                      </a:lnTo>
                      <a:lnTo>
                        <a:pt x="7755" y="4903"/>
                      </a:lnTo>
                      <a:lnTo>
                        <a:pt x="7575" y="4952"/>
                      </a:lnTo>
                      <a:lnTo>
                        <a:pt x="7398" y="5008"/>
                      </a:lnTo>
                      <a:lnTo>
                        <a:pt x="7225" y="5073"/>
                      </a:lnTo>
                      <a:lnTo>
                        <a:pt x="7055" y="5147"/>
                      </a:lnTo>
                      <a:lnTo>
                        <a:pt x="6890" y="5227"/>
                      </a:lnTo>
                      <a:lnTo>
                        <a:pt x="6731" y="5315"/>
                      </a:lnTo>
                      <a:lnTo>
                        <a:pt x="6574" y="5411"/>
                      </a:lnTo>
                      <a:lnTo>
                        <a:pt x="6424" y="5514"/>
                      </a:lnTo>
                      <a:lnTo>
                        <a:pt x="6278" y="5622"/>
                      </a:lnTo>
                      <a:lnTo>
                        <a:pt x="6138" y="5738"/>
                      </a:lnTo>
                      <a:lnTo>
                        <a:pt x="6004" y="5860"/>
                      </a:lnTo>
                      <a:lnTo>
                        <a:pt x="5876" y="5988"/>
                      </a:lnTo>
                      <a:lnTo>
                        <a:pt x="5753" y="6122"/>
                      </a:lnTo>
                      <a:lnTo>
                        <a:pt x="5636" y="6262"/>
                      </a:lnTo>
                      <a:lnTo>
                        <a:pt x="5526" y="6407"/>
                      </a:lnTo>
                      <a:lnTo>
                        <a:pt x="5423" y="6557"/>
                      </a:lnTo>
                      <a:lnTo>
                        <a:pt x="5326" y="6712"/>
                      </a:lnTo>
                      <a:lnTo>
                        <a:pt x="5237" y="6872"/>
                      </a:lnTo>
                      <a:lnTo>
                        <a:pt x="5156" y="7037"/>
                      </a:lnTo>
                      <a:lnTo>
                        <a:pt x="5082" y="7205"/>
                      </a:lnTo>
                      <a:lnTo>
                        <a:pt x="5016" y="7377"/>
                      </a:lnTo>
                      <a:lnTo>
                        <a:pt x="4959" y="7554"/>
                      </a:lnTo>
                      <a:lnTo>
                        <a:pt x="4909" y="7734"/>
                      </a:lnTo>
                      <a:lnTo>
                        <a:pt x="4867" y="7918"/>
                      </a:lnTo>
                      <a:lnTo>
                        <a:pt x="4835" y="8105"/>
                      </a:lnTo>
                      <a:lnTo>
                        <a:pt x="4812" y="8293"/>
                      </a:lnTo>
                      <a:lnTo>
                        <a:pt x="4797" y="8487"/>
                      </a:lnTo>
                      <a:lnTo>
                        <a:pt x="4792" y="8681"/>
                      </a:lnTo>
                      <a:lnTo>
                        <a:pt x="4792" y="8745"/>
                      </a:lnTo>
                      <a:lnTo>
                        <a:pt x="4795" y="8810"/>
                      </a:lnTo>
                      <a:lnTo>
                        <a:pt x="4797" y="8874"/>
                      </a:lnTo>
                      <a:lnTo>
                        <a:pt x="4801" y="8937"/>
                      </a:lnTo>
                      <a:lnTo>
                        <a:pt x="4805" y="9001"/>
                      </a:lnTo>
                      <a:lnTo>
                        <a:pt x="4811" y="9064"/>
                      </a:lnTo>
                      <a:lnTo>
                        <a:pt x="4817" y="9127"/>
                      </a:lnTo>
                      <a:lnTo>
                        <a:pt x="4825" y="9190"/>
                      </a:lnTo>
                      <a:lnTo>
                        <a:pt x="4834" y="9252"/>
                      </a:lnTo>
                      <a:lnTo>
                        <a:pt x="4843" y="9314"/>
                      </a:lnTo>
                      <a:lnTo>
                        <a:pt x="4854" y="9376"/>
                      </a:lnTo>
                      <a:lnTo>
                        <a:pt x="4866" y="9436"/>
                      </a:lnTo>
                      <a:lnTo>
                        <a:pt x="4878" y="9497"/>
                      </a:lnTo>
                      <a:lnTo>
                        <a:pt x="4892" y="9558"/>
                      </a:lnTo>
                      <a:lnTo>
                        <a:pt x="4906" y="9619"/>
                      </a:lnTo>
                      <a:lnTo>
                        <a:pt x="4922" y="9678"/>
                      </a:lnTo>
                      <a:lnTo>
                        <a:pt x="4938" y="9738"/>
                      </a:lnTo>
                      <a:lnTo>
                        <a:pt x="4955" y="9797"/>
                      </a:lnTo>
                      <a:lnTo>
                        <a:pt x="4973" y="9855"/>
                      </a:lnTo>
                      <a:lnTo>
                        <a:pt x="4992" y="9914"/>
                      </a:lnTo>
                      <a:lnTo>
                        <a:pt x="5012" y="9971"/>
                      </a:lnTo>
                      <a:lnTo>
                        <a:pt x="5032" y="10029"/>
                      </a:lnTo>
                      <a:lnTo>
                        <a:pt x="5054" y="10086"/>
                      </a:lnTo>
                      <a:lnTo>
                        <a:pt x="5077" y="10143"/>
                      </a:lnTo>
                      <a:lnTo>
                        <a:pt x="5101" y="10199"/>
                      </a:lnTo>
                      <a:lnTo>
                        <a:pt x="5125" y="10255"/>
                      </a:lnTo>
                      <a:lnTo>
                        <a:pt x="5150" y="10310"/>
                      </a:lnTo>
                      <a:lnTo>
                        <a:pt x="5176" y="10365"/>
                      </a:lnTo>
                      <a:lnTo>
                        <a:pt x="5202" y="10420"/>
                      </a:lnTo>
                      <a:lnTo>
                        <a:pt x="5230" y="10474"/>
                      </a:lnTo>
                      <a:lnTo>
                        <a:pt x="5258" y="10527"/>
                      </a:lnTo>
                      <a:lnTo>
                        <a:pt x="5287" y="10579"/>
                      </a:lnTo>
                      <a:lnTo>
                        <a:pt x="1135" y="12977"/>
                      </a:lnTo>
                      <a:close/>
                    </a:path>
                  </a:pathLst>
                </a:custGeom>
                <a:solidFill>
                  <a:srgbClr val="A9A9A9">
                    <a:lumMod val="100000"/>
                  </a:srgbClr>
                </a:solidFill>
                <a:ln>
                  <a:solidFill>
                    <a:srgbClr val="FFFFFF"/>
                  </a:solid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sz="1800" b="0" i="0" u="none" strike="noStrike" kern="0" cap="none" spc="0" normalizeH="0" baseline="0" noProof="0" dirty="0" smtClean="0">
                    <a:ln>
                      <a:noFill/>
                    </a:ln>
                    <a:solidFill>
                      <a:srgbClr val="000000"/>
                    </a:solidFill>
                    <a:effectLst/>
                    <a:uLnTx/>
                    <a:uFillTx/>
                    <a:cs typeface="+mn-ea"/>
                    <a:sym typeface="+mn-lt"/>
                  </a:endParaRPr>
                </a:p>
              </p:txBody>
            </p:sp>
            <p:sp>
              <p:nvSpPr>
                <p:cNvPr id="161" name="任意多边形: 形状 37"/>
                <p:cNvSpPr/>
                <p:nvPr/>
              </p:nvSpPr>
              <p:spPr bwMode="auto">
                <a:xfrm>
                  <a:off x="861355" y="5211763"/>
                  <a:ext cx="1947863" cy="858838"/>
                </a:xfrm>
                <a:custGeom>
                  <a:avLst/>
                  <a:gdLst>
                    <a:gd name="T0" fmla="*/ 252217063 w 14736"/>
                    <a:gd name="T1" fmla="*/ 49939682 h 6488"/>
                    <a:gd name="T2" fmla="*/ 243445731 w 14736"/>
                    <a:gd name="T3" fmla="*/ 61101664 h 6488"/>
                    <a:gd name="T4" fmla="*/ 233696106 w 14736"/>
                    <a:gd name="T5" fmla="*/ 71387467 h 6488"/>
                    <a:gd name="T6" fmla="*/ 223037716 w 14736"/>
                    <a:gd name="T7" fmla="*/ 80727066 h 6488"/>
                    <a:gd name="T8" fmla="*/ 211523302 w 14736"/>
                    <a:gd name="T9" fmla="*/ 89032829 h 6488"/>
                    <a:gd name="T10" fmla="*/ 199257555 w 14736"/>
                    <a:gd name="T11" fmla="*/ 96287150 h 6488"/>
                    <a:gd name="T12" fmla="*/ 186275371 w 14736"/>
                    <a:gd name="T13" fmla="*/ 102349980 h 6488"/>
                    <a:gd name="T14" fmla="*/ 172646807 w 14736"/>
                    <a:gd name="T15" fmla="*/ 107203844 h 6488"/>
                    <a:gd name="T16" fmla="*/ 158494001 w 14736"/>
                    <a:gd name="T17" fmla="*/ 110760980 h 6488"/>
                    <a:gd name="T18" fmla="*/ 143834402 w 14736"/>
                    <a:gd name="T19" fmla="*/ 112951229 h 6488"/>
                    <a:gd name="T20" fmla="*/ 128738199 w 14736"/>
                    <a:gd name="T21" fmla="*/ 113687224 h 6488"/>
                    <a:gd name="T22" fmla="*/ 113641865 w 14736"/>
                    <a:gd name="T23" fmla="*/ 112951229 h 6488"/>
                    <a:gd name="T24" fmla="*/ 98982266 w 14736"/>
                    <a:gd name="T25" fmla="*/ 110760980 h 6488"/>
                    <a:gd name="T26" fmla="*/ 84829460 w 14736"/>
                    <a:gd name="T27" fmla="*/ 107203844 h 6488"/>
                    <a:gd name="T28" fmla="*/ 71200896 w 14736"/>
                    <a:gd name="T29" fmla="*/ 102349980 h 6488"/>
                    <a:gd name="T30" fmla="*/ 58218712 w 14736"/>
                    <a:gd name="T31" fmla="*/ 96287150 h 6488"/>
                    <a:gd name="T32" fmla="*/ 45952964 w 14736"/>
                    <a:gd name="T33" fmla="*/ 89032829 h 6488"/>
                    <a:gd name="T34" fmla="*/ 34438551 w 14736"/>
                    <a:gd name="T35" fmla="*/ 80727066 h 6488"/>
                    <a:gd name="T36" fmla="*/ 23780161 w 14736"/>
                    <a:gd name="T37" fmla="*/ 71387467 h 6488"/>
                    <a:gd name="T38" fmla="*/ 14030535 w 14736"/>
                    <a:gd name="T39" fmla="*/ 61101664 h 6488"/>
                    <a:gd name="T40" fmla="*/ 5259204 w 14736"/>
                    <a:gd name="T41" fmla="*/ 49939682 h 6488"/>
                    <a:gd name="T42" fmla="*/ 72616190 w 14736"/>
                    <a:gd name="T43" fmla="*/ 0 h 6488"/>
                    <a:gd name="T44" fmla="*/ 76267904 w 14736"/>
                    <a:gd name="T45" fmla="*/ 4853732 h 6488"/>
                    <a:gd name="T46" fmla="*/ 80339038 w 14736"/>
                    <a:gd name="T47" fmla="*/ 9392151 h 6488"/>
                    <a:gd name="T48" fmla="*/ 84794564 w 14736"/>
                    <a:gd name="T49" fmla="*/ 13527493 h 6488"/>
                    <a:gd name="T50" fmla="*/ 89599451 w 14736"/>
                    <a:gd name="T51" fmla="*/ 17259890 h 6488"/>
                    <a:gd name="T52" fmla="*/ 94736384 w 14736"/>
                    <a:gd name="T53" fmla="*/ 20571606 h 6488"/>
                    <a:gd name="T54" fmla="*/ 100187916 w 14736"/>
                    <a:gd name="T55" fmla="*/ 23410351 h 6488"/>
                    <a:gd name="T56" fmla="*/ 105883987 w 14736"/>
                    <a:gd name="T57" fmla="*/ 25758389 h 6488"/>
                    <a:gd name="T58" fmla="*/ 111859628 w 14736"/>
                    <a:gd name="T59" fmla="*/ 27580772 h 6488"/>
                    <a:gd name="T60" fmla="*/ 118027464 w 14736"/>
                    <a:gd name="T61" fmla="*/ 28859895 h 6488"/>
                    <a:gd name="T62" fmla="*/ 124387496 w 14736"/>
                    <a:gd name="T63" fmla="*/ 29560812 h 6488"/>
                    <a:gd name="T64" fmla="*/ 130922143 w 14736"/>
                    <a:gd name="T65" fmla="*/ 29665917 h 6488"/>
                    <a:gd name="T66" fmla="*/ 137352100 w 14736"/>
                    <a:gd name="T67" fmla="*/ 29175341 h 6488"/>
                    <a:gd name="T68" fmla="*/ 143589862 w 14736"/>
                    <a:gd name="T69" fmla="*/ 28071348 h 6488"/>
                    <a:gd name="T70" fmla="*/ 149617847 w 14736"/>
                    <a:gd name="T71" fmla="*/ 26424227 h 6488"/>
                    <a:gd name="T72" fmla="*/ 155418741 w 14736"/>
                    <a:gd name="T73" fmla="*/ 24233846 h 6488"/>
                    <a:gd name="T74" fmla="*/ 160957646 w 14736"/>
                    <a:gd name="T75" fmla="*/ 21570495 h 6488"/>
                    <a:gd name="T76" fmla="*/ 166181953 w 14736"/>
                    <a:gd name="T77" fmla="*/ 18416304 h 6488"/>
                    <a:gd name="T78" fmla="*/ 171126691 w 14736"/>
                    <a:gd name="T79" fmla="*/ 14824222 h 6488"/>
                    <a:gd name="T80" fmla="*/ 175687038 w 14736"/>
                    <a:gd name="T81" fmla="*/ 10811457 h 6488"/>
                    <a:gd name="T82" fmla="*/ 179897891 w 14736"/>
                    <a:gd name="T83" fmla="*/ 6395749 h 6488"/>
                    <a:gd name="T84" fmla="*/ 183689456 w 14736"/>
                    <a:gd name="T85" fmla="*/ 1647121 h 64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36" h="6488">
                      <a:moveTo>
                        <a:pt x="14736" y="2398"/>
                      </a:moveTo>
                      <a:lnTo>
                        <a:pt x="14589" y="2626"/>
                      </a:lnTo>
                      <a:lnTo>
                        <a:pt x="14435" y="2850"/>
                      </a:lnTo>
                      <a:lnTo>
                        <a:pt x="14273" y="3067"/>
                      </a:lnTo>
                      <a:lnTo>
                        <a:pt x="14106" y="3280"/>
                      </a:lnTo>
                      <a:lnTo>
                        <a:pt x="13933" y="3487"/>
                      </a:lnTo>
                      <a:lnTo>
                        <a:pt x="13753" y="3688"/>
                      </a:lnTo>
                      <a:lnTo>
                        <a:pt x="13567" y="3884"/>
                      </a:lnTo>
                      <a:lnTo>
                        <a:pt x="13375" y="4074"/>
                      </a:lnTo>
                      <a:lnTo>
                        <a:pt x="13177" y="4258"/>
                      </a:lnTo>
                      <a:lnTo>
                        <a:pt x="12973" y="4436"/>
                      </a:lnTo>
                      <a:lnTo>
                        <a:pt x="12765" y="4607"/>
                      </a:lnTo>
                      <a:lnTo>
                        <a:pt x="12550" y="4772"/>
                      </a:lnTo>
                      <a:lnTo>
                        <a:pt x="12331" y="4930"/>
                      </a:lnTo>
                      <a:lnTo>
                        <a:pt x="12106" y="5081"/>
                      </a:lnTo>
                      <a:lnTo>
                        <a:pt x="11876" y="5227"/>
                      </a:lnTo>
                      <a:lnTo>
                        <a:pt x="11643" y="5365"/>
                      </a:lnTo>
                      <a:lnTo>
                        <a:pt x="11404" y="5495"/>
                      </a:lnTo>
                      <a:lnTo>
                        <a:pt x="11160" y="5618"/>
                      </a:lnTo>
                      <a:lnTo>
                        <a:pt x="10912" y="5734"/>
                      </a:lnTo>
                      <a:lnTo>
                        <a:pt x="10661" y="5841"/>
                      </a:lnTo>
                      <a:lnTo>
                        <a:pt x="10405" y="5942"/>
                      </a:lnTo>
                      <a:lnTo>
                        <a:pt x="10145" y="6034"/>
                      </a:lnTo>
                      <a:lnTo>
                        <a:pt x="9881" y="6118"/>
                      </a:lnTo>
                      <a:lnTo>
                        <a:pt x="9614" y="6194"/>
                      </a:lnTo>
                      <a:lnTo>
                        <a:pt x="9344" y="6262"/>
                      </a:lnTo>
                      <a:lnTo>
                        <a:pt x="9071" y="6321"/>
                      </a:lnTo>
                      <a:lnTo>
                        <a:pt x="8794" y="6372"/>
                      </a:lnTo>
                      <a:lnTo>
                        <a:pt x="8514" y="6413"/>
                      </a:lnTo>
                      <a:lnTo>
                        <a:pt x="8232" y="6446"/>
                      </a:lnTo>
                      <a:lnTo>
                        <a:pt x="7946" y="6470"/>
                      </a:lnTo>
                      <a:lnTo>
                        <a:pt x="7658" y="6484"/>
                      </a:lnTo>
                      <a:lnTo>
                        <a:pt x="7368" y="6488"/>
                      </a:lnTo>
                      <a:lnTo>
                        <a:pt x="7078" y="6484"/>
                      </a:lnTo>
                      <a:lnTo>
                        <a:pt x="6790" y="6470"/>
                      </a:lnTo>
                      <a:lnTo>
                        <a:pt x="6504" y="6446"/>
                      </a:lnTo>
                      <a:lnTo>
                        <a:pt x="6222" y="6413"/>
                      </a:lnTo>
                      <a:lnTo>
                        <a:pt x="5942" y="6372"/>
                      </a:lnTo>
                      <a:lnTo>
                        <a:pt x="5665" y="6321"/>
                      </a:lnTo>
                      <a:lnTo>
                        <a:pt x="5392" y="6262"/>
                      </a:lnTo>
                      <a:lnTo>
                        <a:pt x="5122" y="6194"/>
                      </a:lnTo>
                      <a:lnTo>
                        <a:pt x="4855" y="6118"/>
                      </a:lnTo>
                      <a:lnTo>
                        <a:pt x="4591" y="6034"/>
                      </a:lnTo>
                      <a:lnTo>
                        <a:pt x="4331" y="5942"/>
                      </a:lnTo>
                      <a:lnTo>
                        <a:pt x="4075" y="5841"/>
                      </a:lnTo>
                      <a:lnTo>
                        <a:pt x="3824" y="5734"/>
                      </a:lnTo>
                      <a:lnTo>
                        <a:pt x="3576" y="5618"/>
                      </a:lnTo>
                      <a:lnTo>
                        <a:pt x="3332" y="5495"/>
                      </a:lnTo>
                      <a:lnTo>
                        <a:pt x="3093" y="5365"/>
                      </a:lnTo>
                      <a:lnTo>
                        <a:pt x="2860" y="5227"/>
                      </a:lnTo>
                      <a:lnTo>
                        <a:pt x="2630" y="5081"/>
                      </a:lnTo>
                      <a:lnTo>
                        <a:pt x="2405" y="4930"/>
                      </a:lnTo>
                      <a:lnTo>
                        <a:pt x="2186" y="4772"/>
                      </a:lnTo>
                      <a:lnTo>
                        <a:pt x="1971" y="4607"/>
                      </a:lnTo>
                      <a:lnTo>
                        <a:pt x="1763" y="4436"/>
                      </a:lnTo>
                      <a:lnTo>
                        <a:pt x="1559" y="4258"/>
                      </a:lnTo>
                      <a:lnTo>
                        <a:pt x="1361" y="4074"/>
                      </a:lnTo>
                      <a:lnTo>
                        <a:pt x="1169" y="3884"/>
                      </a:lnTo>
                      <a:lnTo>
                        <a:pt x="983" y="3688"/>
                      </a:lnTo>
                      <a:lnTo>
                        <a:pt x="803" y="3487"/>
                      </a:lnTo>
                      <a:lnTo>
                        <a:pt x="630" y="3280"/>
                      </a:lnTo>
                      <a:lnTo>
                        <a:pt x="463" y="3067"/>
                      </a:lnTo>
                      <a:lnTo>
                        <a:pt x="301" y="2850"/>
                      </a:lnTo>
                      <a:lnTo>
                        <a:pt x="147" y="2626"/>
                      </a:lnTo>
                      <a:lnTo>
                        <a:pt x="0" y="2399"/>
                      </a:lnTo>
                      <a:lnTo>
                        <a:pt x="4156" y="0"/>
                      </a:lnTo>
                      <a:lnTo>
                        <a:pt x="4223" y="94"/>
                      </a:lnTo>
                      <a:lnTo>
                        <a:pt x="4292" y="187"/>
                      </a:lnTo>
                      <a:lnTo>
                        <a:pt x="4365" y="277"/>
                      </a:lnTo>
                      <a:lnTo>
                        <a:pt x="4440" y="366"/>
                      </a:lnTo>
                      <a:lnTo>
                        <a:pt x="4518" y="452"/>
                      </a:lnTo>
                      <a:lnTo>
                        <a:pt x="4598" y="536"/>
                      </a:lnTo>
                      <a:lnTo>
                        <a:pt x="4681" y="617"/>
                      </a:lnTo>
                      <a:lnTo>
                        <a:pt x="4766" y="696"/>
                      </a:lnTo>
                      <a:lnTo>
                        <a:pt x="4853" y="772"/>
                      </a:lnTo>
                      <a:lnTo>
                        <a:pt x="4942" y="846"/>
                      </a:lnTo>
                      <a:lnTo>
                        <a:pt x="5035" y="917"/>
                      </a:lnTo>
                      <a:lnTo>
                        <a:pt x="5128" y="985"/>
                      </a:lnTo>
                      <a:lnTo>
                        <a:pt x="5225" y="1051"/>
                      </a:lnTo>
                      <a:lnTo>
                        <a:pt x="5322" y="1114"/>
                      </a:lnTo>
                      <a:lnTo>
                        <a:pt x="5422" y="1174"/>
                      </a:lnTo>
                      <a:lnTo>
                        <a:pt x="5524" y="1231"/>
                      </a:lnTo>
                      <a:lnTo>
                        <a:pt x="5628" y="1285"/>
                      </a:lnTo>
                      <a:lnTo>
                        <a:pt x="5734" y="1336"/>
                      </a:lnTo>
                      <a:lnTo>
                        <a:pt x="5841" y="1383"/>
                      </a:lnTo>
                      <a:lnTo>
                        <a:pt x="5950" y="1428"/>
                      </a:lnTo>
                      <a:lnTo>
                        <a:pt x="6060" y="1470"/>
                      </a:lnTo>
                      <a:lnTo>
                        <a:pt x="6173" y="1508"/>
                      </a:lnTo>
                      <a:lnTo>
                        <a:pt x="6287" y="1543"/>
                      </a:lnTo>
                      <a:lnTo>
                        <a:pt x="6402" y="1574"/>
                      </a:lnTo>
                      <a:lnTo>
                        <a:pt x="6518" y="1602"/>
                      </a:lnTo>
                      <a:lnTo>
                        <a:pt x="6637" y="1627"/>
                      </a:lnTo>
                      <a:lnTo>
                        <a:pt x="6755" y="1647"/>
                      </a:lnTo>
                      <a:lnTo>
                        <a:pt x="6875" y="1665"/>
                      </a:lnTo>
                      <a:lnTo>
                        <a:pt x="6997" y="1678"/>
                      </a:lnTo>
                      <a:lnTo>
                        <a:pt x="7119" y="1687"/>
                      </a:lnTo>
                      <a:lnTo>
                        <a:pt x="7243" y="1693"/>
                      </a:lnTo>
                      <a:lnTo>
                        <a:pt x="7368" y="1695"/>
                      </a:lnTo>
                      <a:lnTo>
                        <a:pt x="7493" y="1693"/>
                      </a:lnTo>
                      <a:lnTo>
                        <a:pt x="7617" y="1687"/>
                      </a:lnTo>
                      <a:lnTo>
                        <a:pt x="7739" y="1678"/>
                      </a:lnTo>
                      <a:lnTo>
                        <a:pt x="7861" y="1665"/>
                      </a:lnTo>
                      <a:lnTo>
                        <a:pt x="7981" y="1647"/>
                      </a:lnTo>
                      <a:lnTo>
                        <a:pt x="8099" y="1627"/>
                      </a:lnTo>
                      <a:lnTo>
                        <a:pt x="8218" y="1602"/>
                      </a:lnTo>
                      <a:lnTo>
                        <a:pt x="8334" y="1574"/>
                      </a:lnTo>
                      <a:lnTo>
                        <a:pt x="8449" y="1543"/>
                      </a:lnTo>
                      <a:lnTo>
                        <a:pt x="8563" y="1508"/>
                      </a:lnTo>
                      <a:lnTo>
                        <a:pt x="8676" y="1469"/>
                      </a:lnTo>
                      <a:lnTo>
                        <a:pt x="8786" y="1428"/>
                      </a:lnTo>
                      <a:lnTo>
                        <a:pt x="8895" y="1383"/>
                      </a:lnTo>
                      <a:lnTo>
                        <a:pt x="9002" y="1336"/>
                      </a:lnTo>
                      <a:lnTo>
                        <a:pt x="9108" y="1285"/>
                      </a:lnTo>
                      <a:lnTo>
                        <a:pt x="9212" y="1231"/>
                      </a:lnTo>
                      <a:lnTo>
                        <a:pt x="9314" y="1174"/>
                      </a:lnTo>
                      <a:lnTo>
                        <a:pt x="9414" y="1114"/>
                      </a:lnTo>
                      <a:lnTo>
                        <a:pt x="9511" y="1051"/>
                      </a:lnTo>
                      <a:lnTo>
                        <a:pt x="9608" y="985"/>
                      </a:lnTo>
                      <a:lnTo>
                        <a:pt x="9701" y="917"/>
                      </a:lnTo>
                      <a:lnTo>
                        <a:pt x="9794" y="846"/>
                      </a:lnTo>
                      <a:lnTo>
                        <a:pt x="9883" y="772"/>
                      </a:lnTo>
                      <a:lnTo>
                        <a:pt x="9970" y="696"/>
                      </a:lnTo>
                      <a:lnTo>
                        <a:pt x="10055" y="617"/>
                      </a:lnTo>
                      <a:lnTo>
                        <a:pt x="10138" y="536"/>
                      </a:lnTo>
                      <a:lnTo>
                        <a:pt x="10218" y="452"/>
                      </a:lnTo>
                      <a:lnTo>
                        <a:pt x="10296" y="365"/>
                      </a:lnTo>
                      <a:lnTo>
                        <a:pt x="10371" y="277"/>
                      </a:lnTo>
                      <a:lnTo>
                        <a:pt x="10444" y="187"/>
                      </a:lnTo>
                      <a:lnTo>
                        <a:pt x="10513" y="94"/>
                      </a:lnTo>
                      <a:lnTo>
                        <a:pt x="10580" y="0"/>
                      </a:lnTo>
                      <a:lnTo>
                        <a:pt x="14736" y="2398"/>
                      </a:lnTo>
                      <a:close/>
                    </a:path>
                  </a:pathLst>
                </a:custGeom>
                <a:solidFill>
                  <a:srgbClr val="A9A9A9">
                    <a:lumMod val="100000"/>
                  </a:srgbClr>
                </a:solidFill>
                <a:ln w="9525">
                  <a:solidFill>
                    <a:srgbClr val="FFFFFF"/>
                  </a:solidFill>
                  <a:round/>
                </a:ln>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sz="1800" b="0" i="0" u="none" strike="noStrike" kern="0" cap="none" spc="0" normalizeH="0" baseline="0" noProof="0" dirty="0" smtClean="0">
                    <a:ln>
                      <a:noFill/>
                    </a:ln>
                    <a:solidFill>
                      <a:srgbClr val="000000"/>
                    </a:solidFill>
                    <a:effectLst/>
                    <a:uLnTx/>
                    <a:uFillTx/>
                    <a:cs typeface="+mn-ea"/>
                    <a:sym typeface="+mn-lt"/>
                  </a:endParaRPr>
                </a:p>
              </p:txBody>
            </p:sp>
            <p:sp>
              <p:nvSpPr>
                <p:cNvPr id="162" name="任意多边形: 形状 38"/>
                <p:cNvSpPr/>
                <p:nvPr/>
              </p:nvSpPr>
              <p:spPr bwMode="auto">
                <a:xfrm>
                  <a:off x="1823832" y="3827665"/>
                  <a:ext cx="1125537" cy="1716089"/>
                </a:xfrm>
                <a:custGeom>
                  <a:avLst/>
                  <a:gdLst>
                    <a:gd name="T0" fmla="*/ 15260909 w 8508"/>
                    <a:gd name="T1" fmla="*/ 1066786 h 12977"/>
                    <a:gd name="T2" fmla="*/ 37294889 w 8508"/>
                    <a:gd name="T3" fmla="*/ 5368709 h 12977"/>
                    <a:gd name="T4" fmla="*/ 58068659 w 8508"/>
                    <a:gd name="T5" fmla="*/ 12748403 h 12977"/>
                    <a:gd name="T6" fmla="*/ 77337346 w 8508"/>
                    <a:gd name="T7" fmla="*/ 22926312 h 12977"/>
                    <a:gd name="T8" fmla="*/ 94821020 w 8508"/>
                    <a:gd name="T9" fmla="*/ 35657259 h 12977"/>
                    <a:gd name="T10" fmla="*/ 110309471 w 8508"/>
                    <a:gd name="T11" fmla="*/ 50696601 h 12977"/>
                    <a:gd name="T12" fmla="*/ 123540231 w 8508"/>
                    <a:gd name="T13" fmla="*/ 67799427 h 12977"/>
                    <a:gd name="T14" fmla="*/ 134250966 w 8508"/>
                    <a:gd name="T15" fmla="*/ 86703637 h 12977"/>
                    <a:gd name="T16" fmla="*/ 142231464 w 8508"/>
                    <a:gd name="T17" fmla="*/ 107164056 h 12977"/>
                    <a:gd name="T18" fmla="*/ 147184202 w 8508"/>
                    <a:gd name="T19" fmla="*/ 128953626 h 12977"/>
                    <a:gd name="T20" fmla="*/ 148899364 w 8508"/>
                    <a:gd name="T21" fmla="*/ 151809982 h 12977"/>
                    <a:gd name="T22" fmla="*/ 148706880 w 8508"/>
                    <a:gd name="T23" fmla="*/ 159452042 h 12977"/>
                    <a:gd name="T24" fmla="*/ 148146756 w 8508"/>
                    <a:gd name="T25" fmla="*/ 166989234 h 12977"/>
                    <a:gd name="T26" fmla="*/ 147219259 w 8508"/>
                    <a:gd name="T27" fmla="*/ 174438884 h 12977"/>
                    <a:gd name="T28" fmla="*/ 145941718 w 8508"/>
                    <a:gd name="T29" fmla="*/ 181748755 h 12977"/>
                    <a:gd name="T30" fmla="*/ 144314133 w 8508"/>
                    <a:gd name="T31" fmla="*/ 188936171 h 12977"/>
                    <a:gd name="T32" fmla="*/ 142371429 w 8508"/>
                    <a:gd name="T33" fmla="*/ 196001132 h 12977"/>
                    <a:gd name="T34" fmla="*/ 140061351 w 8508"/>
                    <a:gd name="T35" fmla="*/ 202926183 h 12977"/>
                    <a:gd name="T36" fmla="*/ 137471211 w 8508"/>
                    <a:gd name="T37" fmla="*/ 209693999 h 12977"/>
                    <a:gd name="T38" fmla="*/ 134548490 w 8508"/>
                    <a:gd name="T39" fmla="*/ 216304317 h 12977"/>
                    <a:gd name="T40" fmla="*/ 131328245 w 8508"/>
                    <a:gd name="T41" fmla="*/ 222739680 h 12977"/>
                    <a:gd name="T42" fmla="*/ 56371092 w 8508"/>
                    <a:gd name="T43" fmla="*/ 185001480 h 12977"/>
                    <a:gd name="T44" fmla="*/ 57858580 w 8508"/>
                    <a:gd name="T45" fmla="*/ 182220854 h 12977"/>
                    <a:gd name="T46" fmla="*/ 59206236 w 8508"/>
                    <a:gd name="T47" fmla="*/ 179335494 h 12977"/>
                    <a:gd name="T48" fmla="*/ 60448852 w 8508"/>
                    <a:gd name="T49" fmla="*/ 176380046 h 12977"/>
                    <a:gd name="T50" fmla="*/ 61533909 w 8508"/>
                    <a:gd name="T51" fmla="*/ 173372230 h 12977"/>
                    <a:gd name="T52" fmla="*/ 62478868 w 8508"/>
                    <a:gd name="T53" fmla="*/ 170294327 h 12977"/>
                    <a:gd name="T54" fmla="*/ 63283996 w 8508"/>
                    <a:gd name="T55" fmla="*/ 167146601 h 12977"/>
                    <a:gd name="T56" fmla="*/ 63949026 w 8508"/>
                    <a:gd name="T57" fmla="*/ 163963831 h 12977"/>
                    <a:gd name="T58" fmla="*/ 64456497 w 8508"/>
                    <a:gd name="T59" fmla="*/ 160711106 h 12977"/>
                    <a:gd name="T60" fmla="*/ 64806541 w 8508"/>
                    <a:gd name="T61" fmla="*/ 157406013 h 12977"/>
                    <a:gd name="T62" fmla="*/ 64981563 w 8508"/>
                    <a:gd name="T63" fmla="*/ 154065877 h 12977"/>
                    <a:gd name="T64" fmla="*/ 64946638 w 8508"/>
                    <a:gd name="T65" fmla="*/ 148417346 h 12977"/>
                    <a:gd name="T66" fmla="*/ 63721485 w 8508"/>
                    <a:gd name="T67" fmla="*/ 138466892 h 12977"/>
                    <a:gd name="T68" fmla="*/ 61113882 w 8508"/>
                    <a:gd name="T69" fmla="*/ 129006125 h 12977"/>
                    <a:gd name="T70" fmla="*/ 57246069 w 8508"/>
                    <a:gd name="T71" fmla="*/ 120174825 h 12977"/>
                    <a:gd name="T72" fmla="*/ 52188292 w 8508"/>
                    <a:gd name="T73" fmla="*/ 112043077 h 12977"/>
                    <a:gd name="T74" fmla="*/ 46062920 w 8508"/>
                    <a:gd name="T75" fmla="*/ 104715883 h 12977"/>
                    <a:gd name="T76" fmla="*/ 39027514 w 8508"/>
                    <a:gd name="T77" fmla="*/ 98315299 h 12977"/>
                    <a:gd name="T78" fmla="*/ 31099403 w 8508"/>
                    <a:gd name="T79" fmla="*/ 92946590 h 12977"/>
                    <a:gd name="T80" fmla="*/ 22453875 w 8508"/>
                    <a:gd name="T81" fmla="*/ 88714622 h 12977"/>
                    <a:gd name="T82" fmla="*/ 13178373 w 8508"/>
                    <a:gd name="T83" fmla="*/ 85741718 h 12977"/>
                    <a:gd name="T84" fmla="*/ 3360210 w 8508"/>
                    <a:gd name="T85" fmla="*/ 84080378 h 12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08" h="12977">
                      <a:moveTo>
                        <a:pt x="0" y="0"/>
                      </a:moveTo>
                      <a:lnTo>
                        <a:pt x="439" y="20"/>
                      </a:lnTo>
                      <a:lnTo>
                        <a:pt x="872" y="61"/>
                      </a:lnTo>
                      <a:lnTo>
                        <a:pt x="1299" y="123"/>
                      </a:lnTo>
                      <a:lnTo>
                        <a:pt x="1719" y="205"/>
                      </a:lnTo>
                      <a:lnTo>
                        <a:pt x="2131" y="307"/>
                      </a:lnTo>
                      <a:lnTo>
                        <a:pt x="2536" y="430"/>
                      </a:lnTo>
                      <a:lnTo>
                        <a:pt x="2931" y="570"/>
                      </a:lnTo>
                      <a:lnTo>
                        <a:pt x="3318" y="729"/>
                      </a:lnTo>
                      <a:lnTo>
                        <a:pt x="3695" y="906"/>
                      </a:lnTo>
                      <a:lnTo>
                        <a:pt x="4062" y="1101"/>
                      </a:lnTo>
                      <a:lnTo>
                        <a:pt x="4419" y="1311"/>
                      </a:lnTo>
                      <a:lnTo>
                        <a:pt x="4764" y="1538"/>
                      </a:lnTo>
                      <a:lnTo>
                        <a:pt x="5097" y="1781"/>
                      </a:lnTo>
                      <a:lnTo>
                        <a:pt x="5418" y="2039"/>
                      </a:lnTo>
                      <a:lnTo>
                        <a:pt x="5727" y="2312"/>
                      </a:lnTo>
                      <a:lnTo>
                        <a:pt x="6022" y="2598"/>
                      </a:lnTo>
                      <a:lnTo>
                        <a:pt x="6303" y="2899"/>
                      </a:lnTo>
                      <a:lnTo>
                        <a:pt x="6570" y="3213"/>
                      </a:lnTo>
                      <a:lnTo>
                        <a:pt x="6823" y="3538"/>
                      </a:lnTo>
                      <a:lnTo>
                        <a:pt x="7059" y="3877"/>
                      </a:lnTo>
                      <a:lnTo>
                        <a:pt x="7279" y="4226"/>
                      </a:lnTo>
                      <a:lnTo>
                        <a:pt x="7485" y="4587"/>
                      </a:lnTo>
                      <a:lnTo>
                        <a:pt x="7671" y="4958"/>
                      </a:lnTo>
                      <a:lnTo>
                        <a:pt x="7842" y="5339"/>
                      </a:lnTo>
                      <a:lnTo>
                        <a:pt x="7994" y="5730"/>
                      </a:lnTo>
                      <a:lnTo>
                        <a:pt x="8127" y="6128"/>
                      </a:lnTo>
                      <a:lnTo>
                        <a:pt x="8241" y="6536"/>
                      </a:lnTo>
                      <a:lnTo>
                        <a:pt x="8335" y="6952"/>
                      </a:lnTo>
                      <a:lnTo>
                        <a:pt x="8410" y="7374"/>
                      </a:lnTo>
                      <a:lnTo>
                        <a:pt x="8465" y="7804"/>
                      </a:lnTo>
                      <a:lnTo>
                        <a:pt x="8497" y="8239"/>
                      </a:lnTo>
                      <a:lnTo>
                        <a:pt x="8508" y="8681"/>
                      </a:lnTo>
                      <a:lnTo>
                        <a:pt x="8507" y="8827"/>
                      </a:lnTo>
                      <a:lnTo>
                        <a:pt x="8504" y="8973"/>
                      </a:lnTo>
                      <a:lnTo>
                        <a:pt x="8497" y="9118"/>
                      </a:lnTo>
                      <a:lnTo>
                        <a:pt x="8488" y="9263"/>
                      </a:lnTo>
                      <a:lnTo>
                        <a:pt x="8478" y="9406"/>
                      </a:lnTo>
                      <a:lnTo>
                        <a:pt x="8465" y="9549"/>
                      </a:lnTo>
                      <a:lnTo>
                        <a:pt x="8449" y="9691"/>
                      </a:lnTo>
                      <a:lnTo>
                        <a:pt x="8432" y="9834"/>
                      </a:lnTo>
                      <a:lnTo>
                        <a:pt x="8412" y="9975"/>
                      </a:lnTo>
                      <a:lnTo>
                        <a:pt x="8390" y="10115"/>
                      </a:lnTo>
                      <a:lnTo>
                        <a:pt x="8366" y="10254"/>
                      </a:lnTo>
                      <a:lnTo>
                        <a:pt x="8339" y="10393"/>
                      </a:lnTo>
                      <a:lnTo>
                        <a:pt x="8310" y="10530"/>
                      </a:lnTo>
                      <a:lnTo>
                        <a:pt x="8279" y="10668"/>
                      </a:lnTo>
                      <a:lnTo>
                        <a:pt x="8246" y="10804"/>
                      </a:lnTo>
                      <a:lnTo>
                        <a:pt x="8211" y="10940"/>
                      </a:lnTo>
                      <a:lnTo>
                        <a:pt x="8174" y="11074"/>
                      </a:lnTo>
                      <a:lnTo>
                        <a:pt x="8135" y="11208"/>
                      </a:lnTo>
                      <a:lnTo>
                        <a:pt x="8092" y="11341"/>
                      </a:lnTo>
                      <a:lnTo>
                        <a:pt x="8049" y="11473"/>
                      </a:lnTo>
                      <a:lnTo>
                        <a:pt x="8003" y="11604"/>
                      </a:lnTo>
                      <a:lnTo>
                        <a:pt x="7956" y="11734"/>
                      </a:lnTo>
                      <a:lnTo>
                        <a:pt x="7907" y="11863"/>
                      </a:lnTo>
                      <a:lnTo>
                        <a:pt x="7855" y="11991"/>
                      </a:lnTo>
                      <a:lnTo>
                        <a:pt x="7802" y="12118"/>
                      </a:lnTo>
                      <a:lnTo>
                        <a:pt x="7745" y="12244"/>
                      </a:lnTo>
                      <a:lnTo>
                        <a:pt x="7688" y="12369"/>
                      </a:lnTo>
                      <a:lnTo>
                        <a:pt x="7629" y="12493"/>
                      </a:lnTo>
                      <a:lnTo>
                        <a:pt x="7567" y="12615"/>
                      </a:lnTo>
                      <a:lnTo>
                        <a:pt x="7504" y="12737"/>
                      </a:lnTo>
                      <a:lnTo>
                        <a:pt x="7439" y="12857"/>
                      </a:lnTo>
                      <a:lnTo>
                        <a:pt x="7373" y="12977"/>
                      </a:lnTo>
                      <a:lnTo>
                        <a:pt x="3221" y="10579"/>
                      </a:lnTo>
                      <a:lnTo>
                        <a:pt x="3250" y="10527"/>
                      </a:lnTo>
                      <a:lnTo>
                        <a:pt x="3278" y="10474"/>
                      </a:lnTo>
                      <a:lnTo>
                        <a:pt x="3306" y="10420"/>
                      </a:lnTo>
                      <a:lnTo>
                        <a:pt x="3332" y="10365"/>
                      </a:lnTo>
                      <a:lnTo>
                        <a:pt x="3358" y="10310"/>
                      </a:lnTo>
                      <a:lnTo>
                        <a:pt x="3383" y="10255"/>
                      </a:lnTo>
                      <a:lnTo>
                        <a:pt x="3407" y="10199"/>
                      </a:lnTo>
                      <a:lnTo>
                        <a:pt x="3431" y="10143"/>
                      </a:lnTo>
                      <a:lnTo>
                        <a:pt x="3454" y="10086"/>
                      </a:lnTo>
                      <a:lnTo>
                        <a:pt x="3476" y="10029"/>
                      </a:lnTo>
                      <a:lnTo>
                        <a:pt x="3496" y="9971"/>
                      </a:lnTo>
                      <a:lnTo>
                        <a:pt x="3516" y="9914"/>
                      </a:lnTo>
                      <a:lnTo>
                        <a:pt x="3535" y="9855"/>
                      </a:lnTo>
                      <a:lnTo>
                        <a:pt x="3553" y="9797"/>
                      </a:lnTo>
                      <a:lnTo>
                        <a:pt x="3570" y="9738"/>
                      </a:lnTo>
                      <a:lnTo>
                        <a:pt x="3586" y="9678"/>
                      </a:lnTo>
                      <a:lnTo>
                        <a:pt x="3602" y="9619"/>
                      </a:lnTo>
                      <a:lnTo>
                        <a:pt x="3616" y="9558"/>
                      </a:lnTo>
                      <a:lnTo>
                        <a:pt x="3630" y="9497"/>
                      </a:lnTo>
                      <a:lnTo>
                        <a:pt x="3642" y="9436"/>
                      </a:lnTo>
                      <a:lnTo>
                        <a:pt x="3654" y="9376"/>
                      </a:lnTo>
                      <a:lnTo>
                        <a:pt x="3665" y="9314"/>
                      </a:lnTo>
                      <a:lnTo>
                        <a:pt x="3674" y="9252"/>
                      </a:lnTo>
                      <a:lnTo>
                        <a:pt x="3683" y="9190"/>
                      </a:lnTo>
                      <a:lnTo>
                        <a:pt x="3691" y="9127"/>
                      </a:lnTo>
                      <a:lnTo>
                        <a:pt x="3697" y="9064"/>
                      </a:lnTo>
                      <a:lnTo>
                        <a:pt x="3703" y="9001"/>
                      </a:lnTo>
                      <a:lnTo>
                        <a:pt x="3707" y="8937"/>
                      </a:lnTo>
                      <a:lnTo>
                        <a:pt x="3711" y="8874"/>
                      </a:lnTo>
                      <a:lnTo>
                        <a:pt x="3713" y="8810"/>
                      </a:lnTo>
                      <a:lnTo>
                        <a:pt x="3716" y="8745"/>
                      </a:lnTo>
                      <a:lnTo>
                        <a:pt x="3716" y="8681"/>
                      </a:lnTo>
                      <a:lnTo>
                        <a:pt x="3711" y="8487"/>
                      </a:lnTo>
                      <a:lnTo>
                        <a:pt x="3696" y="8293"/>
                      </a:lnTo>
                      <a:lnTo>
                        <a:pt x="3673" y="8105"/>
                      </a:lnTo>
                      <a:lnTo>
                        <a:pt x="3641" y="7918"/>
                      </a:lnTo>
                      <a:lnTo>
                        <a:pt x="3599" y="7734"/>
                      </a:lnTo>
                      <a:lnTo>
                        <a:pt x="3549" y="7554"/>
                      </a:lnTo>
                      <a:lnTo>
                        <a:pt x="3492" y="7377"/>
                      </a:lnTo>
                      <a:lnTo>
                        <a:pt x="3426" y="7205"/>
                      </a:lnTo>
                      <a:lnTo>
                        <a:pt x="3352" y="7037"/>
                      </a:lnTo>
                      <a:lnTo>
                        <a:pt x="3271" y="6872"/>
                      </a:lnTo>
                      <a:lnTo>
                        <a:pt x="3182" y="6712"/>
                      </a:lnTo>
                      <a:lnTo>
                        <a:pt x="3085" y="6557"/>
                      </a:lnTo>
                      <a:lnTo>
                        <a:pt x="2982" y="6407"/>
                      </a:lnTo>
                      <a:lnTo>
                        <a:pt x="2872" y="6262"/>
                      </a:lnTo>
                      <a:lnTo>
                        <a:pt x="2755" y="6122"/>
                      </a:lnTo>
                      <a:lnTo>
                        <a:pt x="2632" y="5988"/>
                      </a:lnTo>
                      <a:lnTo>
                        <a:pt x="2504" y="5860"/>
                      </a:lnTo>
                      <a:lnTo>
                        <a:pt x="2370" y="5738"/>
                      </a:lnTo>
                      <a:lnTo>
                        <a:pt x="2230" y="5622"/>
                      </a:lnTo>
                      <a:lnTo>
                        <a:pt x="2084" y="5514"/>
                      </a:lnTo>
                      <a:lnTo>
                        <a:pt x="1934" y="5411"/>
                      </a:lnTo>
                      <a:lnTo>
                        <a:pt x="1777" y="5315"/>
                      </a:lnTo>
                      <a:lnTo>
                        <a:pt x="1618" y="5227"/>
                      </a:lnTo>
                      <a:lnTo>
                        <a:pt x="1453" y="5147"/>
                      </a:lnTo>
                      <a:lnTo>
                        <a:pt x="1283" y="5073"/>
                      </a:lnTo>
                      <a:lnTo>
                        <a:pt x="1110" y="5008"/>
                      </a:lnTo>
                      <a:lnTo>
                        <a:pt x="933" y="4952"/>
                      </a:lnTo>
                      <a:lnTo>
                        <a:pt x="753" y="4903"/>
                      </a:lnTo>
                      <a:lnTo>
                        <a:pt x="569" y="4863"/>
                      </a:lnTo>
                      <a:lnTo>
                        <a:pt x="382" y="4831"/>
                      </a:lnTo>
                      <a:lnTo>
                        <a:pt x="192" y="4808"/>
                      </a:lnTo>
                      <a:lnTo>
                        <a:pt x="0" y="4795"/>
                      </a:lnTo>
                      <a:lnTo>
                        <a:pt x="0" y="0"/>
                      </a:lnTo>
                      <a:close/>
                    </a:path>
                  </a:pathLst>
                </a:custGeom>
                <a:solidFill>
                  <a:srgbClr val="4B4B4B">
                    <a:lumMod val="100000"/>
                  </a:srgbClr>
                </a:solidFill>
                <a:ln w="9525">
                  <a:solidFill>
                    <a:srgbClr val="FFFFFF"/>
                  </a:solidFill>
                  <a:round/>
                </a:ln>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sz="1800" b="0" i="0" u="none" strike="noStrike" kern="0" cap="none" spc="0" normalizeH="0" baseline="0" noProof="0" dirty="0" smtClean="0">
                    <a:ln>
                      <a:noFill/>
                    </a:ln>
                    <a:solidFill>
                      <a:srgbClr val="000000"/>
                    </a:solidFill>
                    <a:effectLst/>
                    <a:uLnTx/>
                    <a:uFillTx/>
                    <a:cs typeface="+mn-ea"/>
                    <a:sym typeface="+mn-lt"/>
                  </a:endParaRPr>
                </a:p>
              </p:txBody>
            </p:sp>
            <p:sp>
              <p:nvSpPr>
                <p:cNvPr id="163" name="矩形 162"/>
                <p:cNvSpPr/>
                <p:nvPr/>
              </p:nvSpPr>
              <p:spPr>
                <a:xfrm rot="18000000">
                  <a:off x="826270" y="4366243"/>
                  <a:ext cx="1042097" cy="590396"/>
                </a:xfrm>
                <a:prstGeom prst="rect">
                  <a:avLst/>
                </a:prstGeom>
              </p:spPr>
              <p:txBody>
                <a:bodyPr spcFirstLastPara="1" wrap="none">
                  <a:prstTxWarp prst="textArchUp">
                    <a:avLst>
                      <a:gd name="adj" fmla="val 11671062"/>
                    </a:avLst>
                  </a:prstTxWarp>
                  <a:norm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100" b="0" i="0" u="none" strike="noStrike" kern="0" cap="none" spc="0" normalizeH="0" baseline="0" noProof="0" dirty="0">
                      <a:ln>
                        <a:noFill/>
                      </a:ln>
                      <a:solidFill>
                        <a:srgbClr val="FFFFFF"/>
                      </a:solidFill>
                      <a:effectLst/>
                      <a:uLnTx/>
                      <a:uFillTx/>
                      <a:cs typeface="+mn-ea"/>
                      <a:sym typeface="+mn-lt"/>
                    </a:rPr>
                    <a:t>简介</a:t>
                  </a:r>
                  <a:endParaRPr kumimoji="0" lang="zh-CN" altLang="en-US" sz="2100" b="0" i="0" u="none" strike="noStrike" kern="0" cap="none" spc="0" normalizeH="0" baseline="0" noProof="0" dirty="0">
                    <a:ln>
                      <a:noFill/>
                    </a:ln>
                    <a:solidFill>
                      <a:srgbClr val="FFFFFF"/>
                    </a:solidFill>
                    <a:effectLst/>
                    <a:uLnTx/>
                    <a:uFillTx/>
                    <a:cs typeface="+mn-ea"/>
                    <a:sym typeface="+mn-lt"/>
                  </a:endParaRPr>
                </a:p>
              </p:txBody>
            </p:sp>
            <p:sp>
              <p:nvSpPr>
                <p:cNvPr id="164" name="矩形 163"/>
                <p:cNvSpPr/>
                <p:nvPr/>
              </p:nvSpPr>
              <p:spPr>
                <a:xfrm rot="3600000">
                  <a:off x="1797393" y="4404469"/>
                  <a:ext cx="1031315" cy="590396"/>
                </a:xfrm>
                <a:prstGeom prst="rect">
                  <a:avLst/>
                </a:prstGeom>
              </p:spPr>
              <p:txBody>
                <a:bodyPr spcFirstLastPara="1" wrap="none">
                  <a:prstTxWarp prst="textArchUp">
                    <a:avLst>
                      <a:gd name="adj" fmla="val 11671062"/>
                    </a:avLst>
                  </a:prstTxWarp>
                  <a:norm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100" kern="0" noProof="0" dirty="0">
                      <a:ln>
                        <a:noFill/>
                      </a:ln>
                      <a:solidFill>
                        <a:srgbClr val="FFFFFF"/>
                      </a:solidFill>
                      <a:effectLst/>
                      <a:uLnTx/>
                      <a:uFillTx/>
                      <a:cs typeface="+mn-ea"/>
                      <a:sym typeface="+mn-lt"/>
                    </a:rPr>
                    <a:t>特性</a:t>
                  </a:r>
                  <a:endParaRPr kumimoji="0" lang="zh-CN" altLang="en-US" sz="2100" b="0" i="0" u="none" strike="noStrike" kern="0" cap="none" spc="0" normalizeH="0" baseline="0" noProof="0" dirty="0">
                    <a:ln>
                      <a:noFill/>
                    </a:ln>
                    <a:solidFill>
                      <a:srgbClr val="FFFFFF"/>
                    </a:solidFill>
                    <a:effectLst/>
                    <a:uLnTx/>
                    <a:uFillTx/>
                    <a:cs typeface="+mn-ea"/>
                    <a:sym typeface="+mn-lt"/>
                  </a:endParaRPr>
                </a:p>
              </p:txBody>
            </p:sp>
            <p:sp>
              <p:nvSpPr>
                <p:cNvPr id="165" name="矩形 164"/>
                <p:cNvSpPr/>
                <p:nvPr/>
              </p:nvSpPr>
              <p:spPr>
                <a:xfrm>
                  <a:off x="1363376" y="5341601"/>
                  <a:ext cx="972119" cy="590396"/>
                </a:xfrm>
                <a:prstGeom prst="rect">
                  <a:avLst/>
                </a:prstGeom>
              </p:spPr>
              <p:txBody>
                <a:bodyPr spcFirstLastPara="1" wrap="none">
                  <a:prstTxWarp prst="textArchDown">
                    <a:avLst>
                      <a:gd name="adj" fmla="val 1312104"/>
                    </a:avLst>
                  </a:prstTxWarp>
                  <a:norm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100" b="0" i="0" u="none" strike="noStrike" kern="0" cap="none" spc="0" normalizeH="0" baseline="0" noProof="0" dirty="0">
                      <a:ln>
                        <a:noFill/>
                      </a:ln>
                      <a:solidFill>
                        <a:srgbClr val="FFFFFF"/>
                      </a:solidFill>
                      <a:effectLst/>
                      <a:uLnTx/>
                      <a:uFillTx/>
                      <a:cs typeface="+mn-ea"/>
                      <a:sym typeface="+mn-lt"/>
                    </a:rPr>
                    <a:t>概念简介</a:t>
                  </a:r>
                  <a:endParaRPr kumimoji="0" lang="zh-CN" altLang="en-US" sz="2100" b="0" i="0" u="none" strike="noStrike" kern="0" cap="none" spc="0" normalizeH="0" baseline="0" noProof="0" dirty="0">
                    <a:ln>
                      <a:noFill/>
                    </a:ln>
                    <a:solidFill>
                      <a:srgbClr val="FFFFFF"/>
                    </a:solidFill>
                    <a:effectLst/>
                    <a:uLnTx/>
                    <a:uFillTx/>
                    <a:cs typeface="+mn-ea"/>
                    <a:sym typeface="+mn-lt"/>
                  </a:endParaRPr>
                </a:p>
              </p:txBody>
            </p:sp>
          </p:grpSp>
          <p:sp>
            <p:nvSpPr>
              <p:cNvPr id="159" name="椭圆 158"/>
              <p:cNvSpPr/>
              <p:nvPr/>
            </p:nvSpPr>
            <p:spPr>
              <a:xfrm>
                <a:off x="2776544" y="2843774"/>
                <a:ext cx="680260" cy="680260"/>
              </a:xfrm>
              <a:prstGeom prst="ellipse">
                <a:avLst/>
              </a:prstGeom>
              <a:solidFill>
                <a:srgbClr val="FFFFFF"/>
              </a:soli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sz="1800" b="0" i="0" u="none" strike="noStrike" kern="0" cap="none" spc="0" normalizeH="0" baseline="0" noProof="0" dirty="0" smtClean="0">
                  <a:ln>
                    <a:noFill/>
                  </a:ln>
                  <a:solidFill>
                    <a:srgbClr val="FFFFFF"/>
                  </a:solidFill>
                  <a:effectLst/>
                  <a:uLnTx/>
                  <a:uFillTx/>
                  <a:latin typeface="Arial" panose="020B0604020202090204"/>
                  <a:ea typeface="微软雅黑"/>
                  <a:cs typeface="+mn-ea"/>
                  <a:sym typeface="+mn-lt"/>
                </a:endParaRPr>
              </a:p>
            </p:txBody>
          </p:sp>
        </p:grpSp>
        <p:sp>
          <p:nvSpPr>
            <p:cNvPr id="157" name="任意多边形: 形状 33"/>
            <p:cNvSpPr/>
            <p:nvPr/>
          </p:nvSpPr>
          <p:spPr>
            <a:xfrm>
              <a:off x="2705267" y="3173896"/>
              <a:ext cx="671262" cy="669300"/>
            </a:xfrm>
            <a:custGeom>
              <a:avLst/>
              <a:gdLst>
                <a:gd name="connsiteX0" fmla="*/ 15478 w 330200"/>
                <a:gd name="connsiteY0" fmla="*/ 259385 h 329235"/>
                <a:gd name="connsiteX1" fmla="*/ 314722 w 330200"/>
                <a:gd name="connsiteY1" fmla="*/ 259385 h 329235"/>
                <a:gd name="connsiteX2" fmla="*/ 330200 w 330200"/>
                <a:gd name="connsiteY2" fmla="*/ 274907 h 329235"/>
                <a:gd name="connsiteX3" fmla="*/ 330200 w 330200"/>
                <a:gd name="connsiteY3" fmla="*/ 313713 h 329235"/>
                <a:gd name="connsiteX4" fmla="*/ 314722 w 330200"/>
                <a:gd name="connsiteY4" fmla="*/ 329235 h 329235"/>
                <a:gd name="connsiteX5" fmla="*/ 15478 w 330200"/>
                <a:gd name="connsiteY5" fmla="*/ 329235 h 329235"/>
                <a:gd name="connsiteX6" fmla="*/ 0 w 330200"/>
                <a:gd name="connsiteY6" fmla="*/ 313713 h 329235"/>
                <a:gd name="connsiteX7" fmla="*/ 0 w 330200"/>
                <a:gd name="connsiteY7" fmla="*/ 274907 h 329235"/>
                <a:gd name="connsiteX8" fmla="*/ 15478 w 330200"/>
                <a:gd name="connsiteY8" fmla="*/ 259385 h 329235"/>
                <a:gd name="connsiteX9" fmla="*/ 157348 w 330200"/>
                <a:gd name="connsiteY9" fmla="*/ 2893 h 329235"/>
                <a:gd name="connsiteX10" fmla="*/ 172854 w 330200"/>
                <a:gd name="connsiteY10" fmla="*/ 2893 h 329235"/>
                <a:gd name="connsiteX11" fmla="*/ 322743 w 330200"/>
                <a:gd name="connsiteY11" fmla="*/ 101912 h 329235"/>
                <a:gd name="connsiteX12" fmla="*/ 329204 w 330200"/>
                <a:gd name="connsiteY12" fmla="*/ 118630 h 329235"/>
                <a:gd name="connsiteX13" fmla="*/ 314990 w 330200"/>
                <a:gd name="connsiteY13" fmla="*/ 128917 h 329235"/>
                <a:gd name="connsiteX14" fmla="*/ 299484 w 330200"/>
                <a:gd name="connsiteY14" fmla="*/ 128917 h 329235"/>
                <a:gd name="connsiteX15" fmla="*/ 299484 w 330200"/>
                <a:gd name="connsiteY15" fmla="*/ 229223 h 329235"/>
                <a:gd name="connsiteX16" fmla="*/ 269765 w 330200"/>
                <a:gd name="connsiteY16" fmla="*/ 229223 h 329235"/>
                <a:gd name="connsiteX17" fmla="*/ 269765 w 330200"/>
                <a:gd name="connsiteY17" fmla="*/ 128917 h 329235"/>
                <a:gd name="connsiteX18" fmla="*/ 220663 w 330200"/>
                <a:gd name="connsiteY18" fmla="*/ 128917 h 329235"/>
                <a:gd name="connsiteX19" fmla="*/ 220663 w 330200"/>
                <a:gd name="connsiteY19" fmla="*/ 229223 h 329235"/>
                <a:gd name="connsiteX20" fmla="*/ 189652 w 330200"/>
                <a:gd name="connsiteY20" fmla="*/ 229223 h 329235"/>
                <a:gd name="connsiteX21" fmla="*/ 189652 w 330200"/>
                <a:gd name="connsiteY21" fmla="*/ 128917 h 329235"/>
                <a:gd name="connsiteX22" fmla="*/ 140550 w 330200"/>
                <a:gd name="connsiteY22" fmla="*/ 128917 h 329235"/>
                <a:gd name="connsiteX23" fmla="*/ 140550 w 330200"/>
                <a:gd name="connsiteY23" fmla="*/ 229223 h 329235"/>
                <a:gd name="connsiteX24" fmla="*/ 109538 w 330200"/>
                <a:gd name="connsiteY24" fmla="*/ 229223 h 329235"/>
                <a:gd name="connsiteX25" fmla="*/ 109538 w 330200"/>
                <a:gd name="connsiteY25" fmla="*/ 128917 h 329235"/>
                <a:gd name="connsiteX26" fmla="*/ 60436 w 330200"/>
                <a:gd name="connsiteY26" fmla="*/ 128917 h 329235"/>
                <a:gd name="connsiteX27" fmla="*/ 60436 w 330200"/>
                <a:gd name="connsiteY27" fmla="*/ 229223 h 329235"/>
                <a:gd name="connsiteX28" fmla="*/ 30717 w 330200"/>
                <a:gd name="connsiteY28" fmla="*/ 229223 h 329235"/>
                <a:gd name="connsiteX29" fmla="*/ 30717 w 330200"/>
                <a:gd name="connsiteY29" fmla="*/ 128917 h 329235"/>
                <a:gd name="connsiteX30" fmla="*/ 15211 w 330200"/>
                <a:gd name="connsiteY30" fmla="*/ 128917 h 329235"/>
                <a:gd name="connsiteX31" fmla="*/ 997 w 330200"/>
                <a:gd name="connsiteY31" fmla="*/ 118630 h 329235"/>
                <a:gd name="connsiteX32" fmla="*/ 7458 w 330200"/>
                <a:gd name="connsiteY32" fmla="*/ 101912 h 329235"/>
                <a:gd name="connsiteX33" fmla="*/ 157348 w 330200"/>
                <a:gd name="connsiteY33" fmla="*/ 2893 h 3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329235">
                  <a:moveTo>
                    <a:pt x="15478" y="259385"/>
                  </a:moveTo>
                  <a:cubicBezTo>
                    <a:pt x="15478" y="259385"/>
                    <a:pt x="15478" y="259385"/>
                    <a:pt x="314722" y="259385"/>
                  </a:cubicBezTo>
                  <a:cubicBezTo>
                    <a:pt x="322461" y="259385"/>
                    <a:pt x="330200" y="265853"/>
                    <a:pt x="330200" y="274907"/>
                  </a:cubicBezTo>
                  <a:cubicBezTo>
                    <a:pt x="330200" y="274907"/>
                    <a:pt x="330200" y="274907"/>
                    <a:pt x="330200" y="313713"/>
                  </a:cubicBezTo>
                  <a:cubicBezTo>
                    <a:pt x="330200" y="322768"/>
                    <a:pt x="322461" y="329235"/>
                    <a:pt x="314722" y="329235"/>
                  </a:cubicBezTo>
                  <a:cubicBezTo>
                    <a:pt x="314722" y="329235"/>
                    <a:pt x="314722" y="329235"/>
                    <a:pt x="15478" y="329235"/>
                  </a:cubicBezTo>
                  <a:cubicBezTo>
                    <a:pt x="7739" y="329235"/>
                    <a:pt x="0" y="322768"/>
                    <a:pt x="0" y="313713"/>
                  </a:cubicBezTo>
                  <a:cubicBezTo>
                    <a:pt x="0" y="313713"/>
                    <a:pt x="0" y="313713"/>
                    <a:pt x="0" y="274907"/>
                  </a:cubicBezTo>
                  <a:cubicBezTo>
                    <a:pt x="0" y="265853"/>
                    <a:pt x="7739" y="259385"/>
                    <a:pt x="15478" y="259385"/>
                  </a:cubicBezTo>
                  <a:close/>
                  <a:moveTo>
                    <a:pt x="157348" y="2893"/>
                  </a:moveTo>
                  <a:cubicBezTo>
                    <a:pt x="161224" y="-965"/>
                    <a:pt x="168977" y="-965"/>
                    <a:pt x="172854" y="2893"/>
                  </a:cubicBezTo>
                  <a:cubicBezTo>
                    <a:pt x="172854" y="2893"/>
                    <a:pt x="172854" y="2893"/>
                    <a:pt x="322743" y="101912"/>
                  </a:cubicBezTo>
                  <a:cubicBezTo>
                    <a:pt x="329204" y="105770"/>
                    <a:pt x="331788" y="112200"/>
                    <a:pt x="329204" y="118630"/>
                  </a:cubicBezTo>
                  <a:cubicBezTo>
                    <a:pt x="327912" y="125060"/>
                    <a:pt x="321451" y="128917"/>
                    <a:pt x="314990" y="128917"/>
                  </a:cubicBezTo>
                  <a:cubicBezTo>
                    <a:pt x="314990" y="128917"/>
                    <a:pt x="314990" y="128917"/>
                    <a:pt x="299484" y="128917"/>
                  </a:cubicBezTo>
                  <a:cubicBezTo>
                    <a:pt x="299484" y="128917"/>
                    <a:pt x="299484" y="128917"/>
                    <a:pt x="299484" y="229223"/>
                  </a:cubicBezTo>
                  <a:cubicBezTo>
                    <a:pt x="299484" y="229223"/>
                    <a:pt x="299484" y="229223"/>
                    <a:pt x="269765" y="229223"/>
                  </a:cubicBezTo>
                  <a:cubicBezTo>
                    <a:pt x="269765" y="229223"/>
                    <a:pt x="269765" y="229223"/>
                    <a:pt x="269765" y="128917"/>
                  </a:cubicBezTo>
                  <a:cubicBezTo>
                    <a:pt x="269765" y="128917"/>
                    <a:pt x="269765" y="128917"/>
                    <a:pt x="220663" y="128917"/>
                  </a:cubicBezTo>
                  <a:cubicBezTo>
                    <a:pt x="220663" y="128917"/>
                    <a:pt x="220663" y="128917"/>
                    <a:pt x="220663" y="229223"/>
                  </a:cubicBezTo>
                  <a:cubicBezTo>
                    <a:pt x="220663" y="229223"/>
                    <a:pt x="220663" y="229223"/>
                    <a:pt x="189652" y="229223"/>
                  </a:cubicBezTo>
                  <a:cubicBezTo>
                    <a:pt x="189652" y="229223"/>
                    <a:pt x="189652" y="229223"/>
                    <a:pt x="189652" y="128917"/>
                  </a:cubicBezTo>
                  <a:cubicBezTo>
                    <a:pt x="189652" y="128917"/>
                    <a:pt x="189652" y="128917"/>
                    <a:pt x="140550" y="128917"/>
                  </a:cubicBezTo>
                  <a:cubicBezTo>
                    <a:pt x="140550" y="128917"/>
                    <a:pt x="140550" y="128917"/>
                    <a:pt x="140550" y="229223"/>
                  </a:cubicBezTo>
                  <a:cubicBezTo>
                    <a:pt x="140550" y="229223"/>
                    <a:pt x="140550" y="229223"/>
                    <a:pt x="109538" y="229223"/>
                  </a:cubicBezTo>
                  <a:cubicBezTo>
                    <a:pt x="109538" y="229223"/>
                    <a:pt x="109538" y="229223"/>
                    <a:pt x="109538" y="128917"/>
                  </a:cubicBezTo>
                  <a:cubicBezTo>
                    <a:pt x="109538" y="128917"/>
                    <a:pt x="109538" y="128917"/>
                    <a:pt x="60436" y="128917"/>
                  </a:cubicBezTo>
                  <a:cubicBezTo>
                    <a:pt x="60436" y="128917"/>
                    <a:pt x="60436" y="128917"/>
                    <a:pt x="60436" y="229223"/>
                  </a:cubicBezTo>
                  <a:cubicBezTo>
                    <a:pt x="60436" y="229223"/>
                    <a:pt x="60436" y="229223"/>
                    <a:pt x="30717" y="229223"/>
                  </a:cubicBezTo>
                  <a:cubicBezTo>
                    <a:pt x="30717" y="229223"/>
                    <a:pt x="30717" y="229223"/>
                    <a:pt x="30717" y="128917"/>
                  </a:cubicBezTo>
                  <a:cubicBezTo>
                    <a:pt x="30717" y="128917"/>
                    <a:pt x="30717" y="128917"/>
                    <a:pt x="15211" y="128917"/>
                  </a:cubicBezTo>
                  <a:cubicBezTo>
                    <a:pt x="8750" y="128917"/>
                    <a:pt x="2290" y="125060"/>
                    <a:pt x="997" y="118630"/>
                  </a:cubicBezTo>
                  <a:cubicBezTo>
                    <a:pt x="-1587" y="112200"/>
                    <a:pt x="997" y="105770"/>
                    <a:pt x="7458" y="101912"/>
                  </a:cubicBezTo>
                  <a:cubicBezTo>
                    <a:pt x="7458" y="101912"/>
                    <a:pt x="7458" y="101912"/>
                    <a:pt x="157348" y="2893"/>
                  </a:cubicBezTo>
                  <a:close/>
                </a:path>
              </a:pathLst>
            </a:custGeom>
            <a:solidFill>
              <a:srgbClr val="000000">
                <a:lumMod val="75000"/>
              </a:srgbClr>
            </a:soli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sz="1800" b="0" i="0" u="none" strike="noStrike" kern="0" cap="none" spc="0" normalizeH="0" baseline="0" noProof="0" dirty="0" smtClean="0">
                <a:ln>
                  <a:noFill/>
                </a:ln>
                <a:solidFill>
                  <a:srgbClr val="FFFFFF"/>
                </a:solidFill>
                <a:effectLst/>
                <a:uLnTx/>
                <a:uFillTx/>
                <a:latin typeface="Arial" panose="020B0604020202090204"/>
                <a:ea typeface="微软雅黑"/>
                <a:cs typeface="+mn-ea"/>
                <a:sym typeface="+mn-lt"/>
              </a:endParaRPr>
            </a:p>
          </p:txBody>
        </p:sp>
      </p:grpSp>
      <p:grpSp>
        <p:nvGrpSpPr>
          <p:cNvPr id="177" name="组合 176"/>
          <p:cNvGrpSpPr/>
          <p:nvPr/>
        </p:nvGrpSpPr>
        <p:grpSpPr>
          <a:xfrm>
            <a:off x="905949" y="1801382"/>
            <a:ext cx="10334780" cy="2056130"/>
            <a:chOff x="691583" y="1302609"/>
            <a:chExt cx="7752094" cy="1541740"/>
          </a:xfrm>
        </p:grpSpPr>
        <p:grpSp>
          <p:nvGrpSpPr>
            <p:cNvPr id="196" name="组合 195"/>
            <p:cNvGrpSpPr/>
            <p:nvPr/>
          </p:nvGrpSpPr>
          <p:grpSpPr>
            <a:xfrm rot="0">
              <a:off x="6485082" y="1302609"/>
              <a:ext cx="1958595" cy="1123690"/>
              <a:chOff x="1317257" y="1824875"/>
              <a:chExt cx="3761604" cy="1498253"/>
            </a:xfrm>
          </p:grpSpPr>
          <p:sp>
            <p:nvSpPr>
              <p:cNvPr id="203" name="文本框 127"/>
              <p:cNvSpPr txBox="1"/>
              <p:nvPr/>
            </p:nvSpPr>
            <p:spPr>
              <a:xfrm>
                <a:off x="2300653" y="2132779"/>
                <a:ext cx="2778208" cy="1190349"/>
              </a:xfrm>
              <a:prstGeom prst="rect">
                <a:avLst/>
              </a:prstGeom>
              <a:noFill/>
            </p:spPr>
            <p:txBody>
              <a:bodyPr wrap="square" lIns="0" tIns="0" rIns="0" bIns="0">
                <a:normAutofit/>
              </a:bodyPr>
              <a:lstStyle/>
              <a:p>
                <a:pPr marL="0" marR="0" lvl="0" indent="0" algn="r" defTabSz="914400" eaLnBrk="1" fontAlgn="base" latinLnBrk="0" hangingPunct="1">
                  <a:lnSpc>
                    <a:spcPct val="120000"/>
                  </a:lnSpc>
                  <a:spcBef>
                    <a:spcPct val="0"/>
                  </a:spcBef>
                  <a:spcAft>
                    <a:spcPct val="0"/>
                  </a:spcAft>
                  <a:buClrTx/>
                  <a:buSzTx/>
                  <a:buFontTx/>
                  <a:buNone/>
                  <a:defRPr/>
                </a:pPr>
                <a:r>
                  <a:rPr kumimoji="0" lang="en-US" altLang="zh-CN" sz="1300" b="0" i="0" u="none" strike="noStrike" kern="0" cap="none" spc="0" normalizeH="0" baseline="0" noProof="0" dirty="0" smtClean="0">
                    <a:ln>
                      <a:noFill/>
                    </a:ln>
                    <a:solidFill>
                      <a:srgbClr val="000000"/>
                    </a:solidFill>
                    <a:effectLst/>
                    <a:uLnTx/>
                    <a:uFillTx/>
                    <a:cs typeface="+mn-ea"/>
                    <a:sym typeface="+mn-lt"/>
                  </a:rPr>
                  <a:t>1</a:t>
                </a:r>
                <a:r>
                  <a:rPr kumimoji="0" lang="zh-CN" altLang="en-US" sz="13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r>
                  <a:rPr kumimoji="0" lang="zh-CN" altLang="en-US" sz="1300" b="0" i="0" u="none" strike="noStrike" kern="0" cap="none" spc="0" normalizeH="0" baseline="0" noProof="0" dirty="0" smtClean="0">
                    <a:ln>
                      <a:noFill/>
                    </a:ln>
                    <a:solidFill>
                      <a:srgbClr val="000000"/>
                    </a:solidFill>
                    <a:effectLst/>
                    <a:uLnTx/>
                    <a:uFillTx/>
                    <a:cs typeface="+mn-ea"/>
                    <a:sym typeface="+mn-lt"/>
                  </a:rPr>
                  <a:t>分布式</a:t>
                </a:r>
                <a:endParaRPr kumimoji="0" lang="zh-CN" altLang="en-US" sz="1300" b="0" i="0" u="none" strike="noStrike" kern="0" cap="none" spc="0" normalizeH="0" baseline="0" noProof="0" dirty="0" smtClean="0">
                  <a:ln>
                    <a:noFill/>
                  </a:ln>
                  <a:solidFill>
                    <a:srgbClr val="000000"/>
                  </a:solidFill>
                  <a:effectLst/>
                  <a:uLnTx/>
                  <a:uFillTx/>
                  <a:cs typeface="+mn-ea"/>
                  <a:sym typeface="+mn-lt"/>
                </a:endParaRPr>
              </a:p>
              <a:p>
                <a:pPr marL="0" marR="0" lvl="0" indent="0" algn="r" defTabSz="914400" eaLnBrk="1" fontAlgn="base" latinLnBrk="0" hangingPunct="1">
                  <a:lnSpc>
                    <a:spcPct val="120000"/>
                  </a:lnSpc>
                  <a:spcBef>
                    <a:spcPct val="0"/>
                  </a:spcBef>
                  <a:spcAft>
                    <a:spcPct val="0"/>
                  </a:spcAft>
                  <a:buClrTx/>
                  <a:buSzTx/>
                  <a:buFontTx/>
                  <a:buNone/>
                  <a:defRPr/>
                </a:pPr>
                <a:r>
                  <a:rPr kumimoji="0" lang="en-US" altLang="zh-CN" sz="1300" b="0" i="0" u="none" strike="noStrike" kern="0" cap="none" spc="0" normalizeH="0" baseline="0" noProof="0" dirty="0" smtClean="0">
                    <a:ln>
                      <a:noFill/>
                    </a:ln>
                    <a:solidFill>
                      <a:srgbClr val="000000"/>
                    </a:solidFill>
                    <a:effectLst/>
                    <a:uLnTx/>
                    <a:uFillTx/>
                    <a:cs typeface="+mn-ea"/>
                    <a:sym typeface="+mn-lt"/>
                  </a:rPr>
                  <a:t>2</a:t>
                </a:r>
                <a:r>
                  <a:rPr kumimoji="0" lang="zh-CN" altLang="en-US" sz="13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r>
                  <a:rPr kumimoji="0" lang="zh-CN" altLang="en-US" sz="1300" b="0" i="0" u="none" strike="noStrike" kern="0" cap="none" spc="0" normalizeH="0" baseline="0" noProof="0" dirty="0" smtClean="0">
                    <a:ln>
                      <a:noFill/>
                    </a:ln>
                    <a:solidFill>
                      <a:srgbClr val="000000"/>
                    </a:solidFill>
                    <a:effectLst/>
                    <a:uLnTx/>
                    <a:uFillTx/>
                    <a:cs typeface="+mn-ea"/>
                    <a:sym typeface="+mn-lt"/>
                  </a:rPr>
                  <a:t>高扩展</a:t>
                </a:r>
                <a:endParaRPr kumimoji="0" lang="zh-CN" altLang="en-US" sz="1300" b="0" i="0" u="none" strike="noStrike" kern="0" cap="none" spc="0" normalizeH="0" baseline="0" noProof="0" dirty="0" smtClean="0">
                  <a:ln>
                    <a:noFill/>
                  </a:ln>
                  <a:solidFill>
                    <a:srgbClr val="000000"/>
                  </a:solidFill>
                  <a:effectLst/>
                  <a:uLnTx/>
                  <a:uFillTx/>
                  <a:cs typeface="+mn-ea"/>
                  <a:sym typeface="+mn-lt"/>
                </a:endParaRPr>
              </a:p>
              <a:p>
                <a:pPr marL="0" marR="0" lvl="0" indent="0" algn="r" defTabSz="914400" eaLnBrk="1" fontAlgn="base" latinLnBrk="0" hangingPunct="1">
                  <a:lnSpc>
                    <a:spcPct val="120000"/>
                  </a:lnSpc>
                  <a:spcBef>
                    <a:spcPct val="0"/>
                  </a:spcBef>
                  <a:spcAft>
                    <a:spcPct val="0"/>
                  </a:spcAft>
                  <a:buClrTx/>
                  <a:buSzTx/>
                  <a:buFontTx/>
                  <a:buNone/>
                  <a:defRPr/>
                </a:pPr>
                <a:r>
                  <a:rPr kumimoji="0" lang="en-US" altLang="zh-CN" sz="1300" b="0" i="0" u="none" strike="noStrike" kern="0" cap="none" spc="0" normalizeH="0" baseline="0" noProof="0" dirty="0" smtClean="0">
                    <a:ln>
                      <a:noFill/>
                    </a:ln>
                    <a:solidFill>
                      <a:srgbClr val="000000"/>
                    </a:solidFill>
                    <a:effectLst/>
                    <a:uLnTx/>
                    <a:uFillTx/>
                    <a:cs typeface="+mn-ea"/>
                    <a:sym typeface="+mn-lt"/>
                  </a:rPr>
                  <a:t>3</a:t>
                </a:r>
                <a:r>
                  <a:rPr kumimoji="0" lang="zh-CN" altLang="en-US" sz="13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r>
                  <a:rPr kumimoji="0" lang="zh-CN" altLang="en-US" sz="1300" b="0" i="0" u="none" strike="noStrike" kern="0" cap="none" spc="0" normalizeH="0" baseline="0" noProof="0" dirty="0" smtClean="0">
                    <a:ln>
                      <a:noFill/>
                    </a:ln>
                    <a:solidFill>
                      <a:srgbClr val="000000"/>
                    </a:solidFill>
                    <a:effectLst/>
                    <a:uLnTx/>
                    <a:uFillTx/>
                    <a:cs typeface="+mn-ea"/>
                    <a:sym typeface="+mn-lt"/>
                  </a:rPr>
                  <a:t>高实时</a:t>
                </a:r>
                <a:endParaRPr kumimoji="0" lang="zh-CN" altLang="en-US" sz="1300" b="0" i="0" u="none" strike="noStrike" kern="0" cap="none" spc="0" normalizeH="0" baseline="0" noProof="0" dirty="0" smtClean="0">
                  <a:ln>
                    <a:noFill/>
                  </a:ln>
                  <a:solidFill>
                    <a:srgbClr val="000000"/>
                  </a:solidFill>
                  <a:effectLst/>
                  <a:uLnTx/>
                  <a:uFillTx/>
                  <a:cs typeface="+mn-ea"/>
                  <a:sym typeface="+mn-lt"/>
                </a:endParaRPr>
              </a:p>
              <a:p>
                <a:pPr marL="0" marR="0" lvl="0" indent="0" algn="r" defTabSz="914400" eaLnBrk="1" fontAlgn="base" latinLnBrk="0" hangingPunct="1">
                  <a:lnSpc>
                    <a:spcPct val="120000"/>
                  </a:lnSpc>
                  <a:spcBef>
                    <a:spcPct val="0"/>
                  </a:spcBef>
                  <a:spcAft>
                    <a:spcPct val="0"/>
                  </a:spcAft>
                  <a:buClrTx/>
                  <a:buSzTx/>
                  <a:buFontTx/>
                  <a:buNone/>
                  <a:defRPr/>
                </a:pPr>
                <a:r>
                  <a:rPr kumimoji="0" lang="en-US" altLang="zh-CN" sz="1300" b="0" i="0" u="none" strike="noStrike" kern="0" cap="none" spc="0" normalizeH="0" baseline="0" noProof="0" dirty="0" smtClean="0">
                    <a:ln>
                      <a:noFill/>
                    </a:ln>
                    <a:solidFill>
                      <a:srgbClr val="000000"/>
                    </a:solidFill>
                    <a:effectLst/>
                    <a:uLnTx/>
                    <a:uFillTx/>
                    <a:cs typeface="+mn-ea"/>
                    <a:sym typeface="+mn-lt"/>
                  </a:rPr>
                  <a:t>4</a:t>
                </a:r>
                <a:r>
                  <a:rPr kumimoji="0" lang="zh-CN" altLang="en-US" sz="13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r>
                  <a:rPr kumimoji="0" lang="zh-CN" altLang="en-US" sz="1300" b="0" i="0" u="none" strike="noStrike" kern="0" cap="none" spc="0" normalizeH="0" baseline="0" noProof="0" dirty="0" smtClean="0">
                    <a:ln>
                      <a:noFill/>
                    </a:ln>
                    <a:solidFill>
                      <a:srgbClr val="000000"/>
                    </a:solidFill>
                    <a:effectLst/>
                    <a:uLnTx/>
                    <a:uFillTx/>
                    <a:cs typeface="+mn-ea"/>
                    <a:sym typeface="+mn-lt"/>
                  </a:rPr>
                  <a:t>数据分析</a:t>
                </a:r>
                <a:endParaRPr kumimoji="0" lang="zh-CN" altLang="en-US" sz="1300" b="0" i="0" u="none" strike="noStrike" kern="0" cap="none" spc="0" normalizeH="0" baseline="0" noProof="0" dirty="0" smtClean="0">
                  <a:ln>
                    <a:noFill/>
                  </a:ln>
                  <a:solidFill>
                    <a:srgbClr val="000000"/>
                  </a:solidFill>
                  <a:effectLst/>
                  <a:uLnTx/>
                  <a:uFillTx/>
                  <a:cs typeface="+mn-ea"/>
                  <a:sym typeface="+mn-lt"/>
                </a:endParaRPr>
              </a:p>
            </p:txBody>
          </p:sp>
          <p:sp>
            <p:nvSpPr>
              <p:cNvPr id="204" name="矩形 203"/>
              <p:cNvSpPr/>
              <p:nvPr/>
            </p:nvSpPr>
            <p:spPr>
              <a:xfrm>
                <a:off x="1317257" y="1824875"/>
                <a:ext cx="3761195" cy="307777"/>
              </a:xfrm>
              <a:prstGeom prst="rect">
                <a:avLst/>
              </a:prstGeom>
            </p:spPr>
            <p:txBody>
              <a:bodyPr wrap="none" lIns="0" tIns="0" rIns="0" bIns="0">
                <a:normAutofit lnSpcReduction="10000"/>
              </a:bodyP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2100" b="0" i="0" u="none" strike="noStrike" kern="0" cap="none" spc="0" normalizeH="0" baseline="0" noProof="0" dirty="0" smtClean="0">
                    <a:ln>
                      <a:noFill/>
                    </a:ln>
                    <a:solidFill>
                      <a:srgbClr val="4B4B4B"/>
                    </a:solidFill>
                    <a:effectLst/>
                    <a:uLnTx/>
                    <a:uFillTx/>
                    <a:cs typeface="+mn-ea"/>
                    <a:sym typeface="+mn-lt"/>
                  </a:rPr>
                  <a:t>特性</a:t>
                </a:r>
                <a:endParaRPr kumimoji="0" lang="zh-CN" altLang="en-US" sz="2100" b="0" i="0" u="none" strike="noStrike" kern="0" cap="none" spc="0" normalizeH="0" baseline="0" noProof="0" dirty="0" smtClean="0">
                  <a:ln>
                    <a:noFill/>
                  </a:ln>
                  <a:solidFill>
                    <a:srgbClr val="4B4B4B"/>
                  </a:solidFill>
                  <a:effectLst/>
                  <a:uLnTx/>
                  <a:uFillTx/>
                  <a:cs typeface="+mn-ea"/>
                  <a:sym typeface="+mn-lt"/>
                </a:endParaRPr>
              </a:p>
            </p:txBody>
          </p:sp>
        </p:grpSp>
        <p:grpSp>
          <p:nvGrpSpPr>
            <p:cNvPr id="184" name="组合 183"/>
            <p:cNvGrpSpPr/>
            <p:nvPr/>
          </p:nvGrpSpPr>
          <p:grpSpPr>
            <a:xfrm rot="0">
              <a:off x="691583" y="1302609"/>
              <a:ext cx="1958595" cy="1541740"/>
              <a:chOff x="1317257" y="1824875"/>
              <a:chExt cx="3761603" cy="2055652"/>
            </a:xfrm>
          </p:grpSpPr>
          <p:sp>
            <p:nvSpPr>
              <p:cNvPr id="191" name="文本框 141"/>
              <p:cNvSpPr txBox="1"/>
              <p:nvPr/>
            </p:nvSpPr>
            <p:spPr>
              <a:xfrm>
                <a:off x="1317257" y="2132778"/>
                <a:ext cx="3761603" cy="1747749"/>
              </a:xfrm>
              <a:prstGeom prst="rect">
                <a:avLst/>
              </a:prstGeom>
              <a:noFill/>
            </p:spPr>
            <p:txBody>
              <a:bodyPr wrap="square" lIns="0" tIns="0" rIns="0" bIns="0"/>
              <a:lstStyle/>
              <a:p>
                <a:pPr marL="0" marR="0" lvl="0" indent="0" defTabSz="914400" eaLnBrk="1" fontAlgn="base" latinLnBrk="0" hangingPunct="1">
                  <a:lnSpc>
                    <a:spcPct val="12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cs typeface="+mn-ea"/>
                    <a:sym typeface="+mn-lt"/>
                  </a:rPr>
                  <a:t>Elasticsearch是一个基于Lucene的搜索服务器。它提供了一个分布式多用户能力的全文搜索引擎，基于RESTful web接口。Elasticsearch是用Java语言开发的，并作为Apache许可条款下的开放源码发布，是一种流行的企业级搜索引擎</a:t>
                </a:r>
                <a:endParaRPr kumimoji="0" lang="zh-CN" altLang="en-US" sz="1200" b="0" i="0" u="none" strike="noStrike" kern="0" cap="none" spc="0" normalizeH="0" baseline="0" noProof="0" dirty="0" smtClean="0">
                  <a:ln>
                    <a:noFill/>
                  </a:ln>
                  <a:solidFill>
                    <a:srgbClr val="000000"/>
                  </a:solidFill>
                  <a:effectLst/>
                  <a:uLnTx/>
                  <a:uFillTx/>
                  <a:cs typeface="+mn-ea"/>
                  <a:sym typeface="+mn-lt"/>
                </a:endParaRPr>
              </a:p>
            </p:txBody>
          </p:sp>
          <p:sp>
            <p:nvSpPr>
              <p:cNvPr id="192" name="矩形 191"/>
              <p:cNvSpPr/>
              <p:nvPr/>
            </p:nvSpPr>
            <p:spPr>
              <a:xfrm>
                <a:off x="1317257" y="1824875"/>
                <a:ext cx="3761195" cy="307777"/>
              </a:xfrm>
              <a:prstGeom prst="rect">
                <a:avLst/>
              </a:prstGeom>
            </p:spPr>
            <p:txBody>
              <a:bodyPr wrap="none" lIns="0" tIns="0" rIns="0" bIns="0">
                <a:normAutofit lnSpcReduction="10000"/>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100" b="0" i="0" u="none" strike="noStrike" kern="0" cap="none" spc="0" normalizeH="0" baseline="0" noProof="0" dirty="0" smtClean="0">
                    <a:ln>
                      <a:noFill/>
                    </a:ln>
                    <a:solidFill>
                      <a:srgbClr val="4B4B4B"/>
                    </a:solidFill>
                    <a:effectLst/>
                    <a:uLnTx/>
                    <a:uFillTx/>
                    <a:cs typeface="+mn-ea"/>
                    <a:sym typeface="+mn-lt"/>
                  </a:rPr>
                  <a:t>简介</a:t>
                </a:r>
                <a:endParaRPr kumimoji="0" lang="zh-CN" altLang="en-US" sz="2100" b="0" i="0" u="none" strike="noStrike" kern="0" cap="none" spc="0" normalizeH="0" baseline="0" noProof="0" dirty="0" smtClean="0">
                  <a:ln>
                    <a:noFill/>
                  </a:ln>
                  <a:solidFill>
                    <a:srgbClr val="4B4B4B"/>
                  </a:solidFill>
                  <a:effectLst/>
                  <a:uLnTx/>
                  <a:uFillTx/>
                  <a:cs typeface="+mn-ea"/>
                  <a:sym typeface="+mn-lt"/>
                </a:endParaRPr>
              </a:p>
            </p:txBody>
          </p:sp>
        </p:grpSp>
      </p:grpSp>
      <p:grpSp>
        <p:nvGrpSpPr>
          <p:cNvPr id="205" name="组合 204"/>
          <p:cNvGrpSpPr/>
          <p:nvPr/>
        </p:nvGrpSpPr>
        <p:grpSpPr>
          <a:xfrm>
            <a:off x="-666045" y="88685"/>
            <a:ext cx="2716530" cy="408026"/>
            <a:chOff x="1682045" y="1691706"/>
            <a:chExt cx="2716530" cy="408026"/>
          </a:xfrm>
        </p:grpSpPr>
        <p:cxnSp>
          <p:nvCxnSpPr>
            <p:cNvPr id="206" name="直接连接符 205"/>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207" name="文本框 9"/>
            <p:cNvSpPr txBox="1"/>
            <p:nvPr/>
          </p:nvSpPr>
          <p:spPr>
            <a:xfrm>
              <a:off x="2379275" y="1691706"/>
              <a:ext cx="2019300" cy="398780"/>
            </a:xfrm>
            <a:prstGeom prst="rect">
              <a:avLst/>
            </a:prstGeom>
            <a:noFill/>
          </p:spPr>
          <p:txBody>
            <a:bodyPr wrap="square" rtlCol="0">
              <a:spAutoFit/>
            </a:bodyPr>
            <a:lstStyle/>
            <a:p>
              <a:pPr algn="l"/>
              <a:r>
                <a:rPr lang="zh-CN" altLang="en-US" sz="2000" spc="300" dirty="0">
                  <a:solidFill>
                    <a:schemeClr val="tx1">
                      <a:alpha val="80000"/>
                    </a:schemeClr>
                  </a:solidFill>
                  <a:cs typeface="+mn-ea"/>
                  <a:sym typeface="+mn-lt"/>
                </a:rPr>
                <a:t>一、ES简介</a:t>
              </a:r>
              <a:endParaRPr lang="zh-CN" altLang="en-US" sz="2000" spc="300" dirty="0">
                <a:solidFill>
                  <a:schemeClr val="tx1">
                    <a:alpha val="80000"/>
                  </a:schemeClr>
                </a:solidFill>
                <a:cs typeface="+mn-ea"/>
                <a:sym typeface="+mn-lt"/>
              </a:endParaRPr>
            </a:p>
          </p:txBody>
        </p:sp>
      </p:grpSp>
      <p:sp>
        <p:nvSpPr>
          <p:cNvPr id="210" name="文本框 24"/>
          <p:cNvSpPr txBox="1"/>
          <p:nvPr/>
        </p:nvSpPr>
        <p:spPr>
          <a:xfrm>
            <a:off x="4441190" y="488950"/>
            <a:ext cx="3043555" cy="768350"/>
          </a:xfrm>
          <a:prstGeom prst="rect">
            <a:avLst/>
          </a:prstGeom>
          <a:noFill/>
        </p:spPr>
        <p:txBody>
          <a:bodyPr wrap="square" rtlCol="0">
            <a:spAutoFit/>
          </a:bodyPr>
          <a:lstStyle/>
          <a:p>
            <a:pPr algn="ctr"/>
            <a:r>
              <a:rPr lang="zh-CN" altLang="en-US" sz="4400" spc="300" dirty="0">
                <a:solidFill>
                  <a:schemeClr val="tx1">
                    <a:alpha val="80000"/>
                  </a:schemeClr>
                </a:solidFill>
                <a:cs typeface="+mn-ea"/>
                <a:sym typeface="+mn-lt"/>
              </a:rPr>
              <a:t>ES简介</a:t>
            </a:r>
            <a:endParaRPr lang="zh-CN" altLang="en-US" sz="4400" spc="600" dirty="0">
              <a:solidFill>
                <a:schemeClr val="tx1">
                  <a:alpha val="80000"/>
                </a:schemeClr>
              </a:solidFill>
              <a:cs typeface="+mn-ea"/>
              <a:sym typeface="+mn-lt"/>
            </a:endParaRPr>
          </a:p>
        </p:txBody>
      </p:sp>
      <p:grpSp>
        <p:nvGrpSpPr>
          <p:cNvPr id="7" name="组合 6"/>
          <p:cNvGrpSpPr/>
          <p:nvPr/>
        </p:nvGrpSpPr>
        <p:grpSpPr>
          <a:xfrm rot="0">
            <a:off x="906145" y="3997960"/>
            <a:ext cx="2611120" cy="2629535"/>
            <a:chOff x="1317257" y="1944227"/>
            <a:chExt cx="3761603" cy="2055652"/>
          </a:xfrm>
        </p:grpSpPr>
        <p:sp>
          <p:nvSpPr>
            <p:cNvPr id="8" name="文本框 141"/>
            <p:cNvSpPr txBox="1"/>
            <p:nvPr/>
          </p:nvSpPr>
          <p:spPr>
            <a:xfrm>
              <a:off x="1317257" y="2252130"/>
              <a:ext cx="3761603" cy="1747749"/>
            </a:xfrm>
            <a:prstGeom prst="rect">
              <a:avLst/>
            </a:prstGeom>
            <a:noFill/>
          </p:spPr>
          <p:txBody>
            <a:bodyPr wrap="square" lIns="0" tIns="0" rIns="0" bIns="0"/>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cs typeface="+mn-ea"/>
                  <a:sym typeface="+mn-lt"/>
                </a:rPr>
                <a:t>1</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、index（</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ElasticSearch</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将他的数据存储在一个或多个索引中，可理解为</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MYSQL</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的数据库）</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2</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、document（</a:t>
              </a:r>
              <a:r>
                <a:rPr lang="en-US" altLang="zh-CN" sz="1200" kern="0" noProof="0" dirty="0" smtClean="0">
                  <a:ln>
                    <a:noFill/>
                  </a:ln>
                  <a:solidFill>
                    <a:srgbClr val="000000"/>
                  </a:solidFill>
                  <a:effectLst/>
                  <a:uLnTx/>
                  <a:uFillTx/>
                  <a:ea typeface="宋体" panose="02010600030101010101" pitchFamily="2" charset="-122"/>
                  <a:cs typeface="+mn-ea"/>
                  <a:sym typeface="+mn-lt"/>
                </a:rPr>
                <a:t>ElasticSearch</a:t>
              </a:r>
              <a:r>
                <a:rPr lang="zh-CN" altLang="en-US" sz="1200" kern="0" noProof="0" dirty="0" smtClean="0">
                  <a:ln>
                    <a:noFill/>
                  </a:ln>
                  <a:solidFill>
                    <a:srgbClr val="000000"/>
                  </a:solidFill>
                  <a:effectLst/>
                  <a:uLnTx/>
                  <a:uFillTx/>
                  <a:ea typeface="宋体" panose="02010600030101010101" pitchFamily="2" charset="-122"/>
                  <a:cs typeface="+mn-ea"/>
                  <a:sym typeface="+mn-lt"/>
                </a:rPr>
                <a:t>存储数据的实体，可理解为</a:t>
              </a:r>
              <a:r>
                <a:rPr lang="en-US" altLang="zh-CN" sz="1200" kern="0" noProof="0" dirty="0" smtClean="0">
                  <a:ln>
                    <a:noFill/>
                  </a:ln>
                  <a:solidFill>
                    <a:srgbClr val="000000"/>
                  </a:solidFill>
                  <a:effectLst/>
                  <a:uLnTx/>
                  <a:uFillTx/>
                  <a:ea typeface="宋体" panose="02010600030101010101" pitchFamily="2" charset="-122"/>
                  <a:cs typeface="+mn-ea"/>
                  <a:sym typeface="+mn-lt"/>
                </a:rPr>
                <a:t>MYSQL</a:t>
              </a:r>
              <a:r>
                <a:rPr lang="zh-CN" altLang="en-US" sz="1200" kern="0" noProof="0" dirty="0" smtClean="0">
                  <a:ln>
                    <a:noFill/>
                  </a:ln>
                  <a:solidFill>
                    <a:srgbClr val="000000"/>
                  </a:solidFill>
                  <a:effectLst/>
                  <a:uLnTx/>
                  <a:uFillTx/>
                  <a:ea typeface="宋体" panose="02010600030101010101" pitchFamily="2" charset="-122"/>
                  <a:cs typeface="+mn-ea"/>
                  <a:sym typeface="+mn-lt"/>
                </a:rPr>
                <a:t>的行</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3</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、type（每个文档都有类型，可理解为</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MYSQL</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的表）</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4</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、mapping（对应每个类型的存储类型，可理解为</a:t>
              </a:r>
              <a:r>
                <a:rPr kumimoji="0" lang="en-US" altLang="zh-CN"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MYSQL</a:t>
              </a:r>
              <a:r>
                <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rPr>
                <a:t>建表每个字段的类型，如果不手动添加，会自动推导类型）</a:t>
              </a: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srgbClr val="000000"/>
                </a:solidFill>
                <a:effectLst/>
                <a:uLnTx/>
                <a:uFillTx/>
                <a:ea typeface="宋体" panose="02010600030101010101" pitchFamily="2" charset="-122"/>
                <a:cs typeface="+mn-ea"/>
                <a:sym typeface="+mn-lt"/>
              </a:endParaRPr>
            </a:p>
          </p:txBody>
        </p:sp>
        <p:sp>
          <p:nvSpPr>
            <p:cNvPr id="9" name="矩形 8"/>
            <p:cNvSpPr/>
            <p:nvPr/>
          </p:nvSpPr>
          <p:spPr>
            <a:xfrm>
              <a:off x="1317257" y="1944227"/>
              <a:ext cx="3761195" cy="307777"/>
            </a:xfrm>
            <a:prstGeom prst="rect">
              <a:avLst/>
            </a:prstGeom>
          </p:spPr>
          <p:txBody>
            <a:bodyPr wrap="none" lIns="0" tIns="0" rIns="0" bIns="0">
              <a:normAutofit lnSpcReduction="10000"/>
            </a:bodyPr>
            <a:p>
              <a:pPr marL="0" marR="0" lvl="0" indent="0" defTabSz="914400" eaLnBrk="1" fontAlgn="base" latinLnBrk="0" hangingPunct="1">
                <a:lnSpc>
                  <a:spcPct val="100000"/>
                </a:lnSpc>
                <a:spcBef>
                  <a:spcPct val="0"/>
                </a:spcBef>
                <a:spcAft>
                  <a:spcPct val="0"/>
                </a:spcAft>
                <a:buClrTx/>
                <a:buSzTx/>
                <a:buFontTx/>
                <a:buNone/>
                <a:defRPr/>
              </a:pPr>
              <a:r>
                <a:rPr kumimoji="0" lang="zh-CN" altLang="en-US" sz="2100" b="0" i="0" u="none" strike="noStrike" kern="0" cap="none" spc="0" normalizeH="0" baseline="0" noProof="0" dirty="0" smtClean="0">
                  <a:ln>
                    <a:noFill/>
                  </a:ln>
                  <a:solidFill>
                    <a:srgbClr val="4B4B4B"/>
                  </a:solidFill>
                  <a:effectLst/>
                  <a:uLnTx/>
                  <a:uFillTx/>
                  <a:cs typeface="+mn-ea"/>
                  <a:sym typeface="+mn-lt"/>
                </a:rPr>
                <a:t>概念简介</a:t>
              </a:r>
              <a:endParaRPr kumimoji="0" lang="zh-CN" altLang="en-US" sz="2100" b="0" i="0" u="none" strike="noStrike" kern="0" cap="none" spc="0" normalizeH="0" baseline="0" noProof="0" dirty="0" smtClean="0">
                <a:ln>
                  <a:noFill/>
                </a:ln>
                <a:solidFill>
                  <a:srgbClr val="4B4B4B"/>
                </a:solidFill>
                <a:effectLst/>
                <a:uLnTx/>
                <a:uFillTx/>
                <a:cs typeface="+mn-ea"/>
                <a:sym typeface="+mn-lt"/>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3590925" y="2967990"/>
            <a:ext cx="5647690" cy="1938020"/>
          </a:xfrm>
          <a:prstGeom prst="rect">
            <a:avLst/>
          </a:prstGeom>
          <a:noFill/>
        </p:spPr>
        <p:txBody>
          <a:bodyPr wrap="square" rtlCol="0">
            <a:spAutoFit/>
          </a:bodyPr>
          <a:lstStyle/>
          <a:p>
            <a:pPr algn="ctr"/>
            <a:r>
              <a:rPr lang="zh-CN"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rPr>
              <a:t>二、</a:t>
            </a:r>
            <a:r>
              <a:rPr lang="zh-CN" altLang="en-US" sz="4000" spc="300" dirty="0">
                <a:solidFill>
                  <a:schemeClr val="tx1">
                    <a:alpha val="80000"/>
                  </a:schemeClr>
                </a:solidFill>
                <a:cs typeface="+mn-ea"/>
                <a:sym typeface="+mn-lt"/>
              </a:rPr>
              <a:t>全文索引以及</a:t>
            </a:r>
            <a:r>
              <a:rPr lang="en-US" altLang="zh-CN" sz="4000" spc="300" dirty="0">
                <a:solidFill>
                  <a:schemeClr val="tx1">
                    <a:alpha val="80000"/>
                  </a:schemeClr>
                </a:solidFill>
                <a:cs typeface="+mn-ea"/>
                <a:sym typeface="+mn-lt"/>
              </a:rPr>
              <a:t>ES</a:t>
            </a:r>
            <a:r>
              <a:rPr lang="zh-CN" altLang="en-US" sz="4000" spc="300" dirty="0">
                <a:solidFill>
                  <a:schemeClr val="tx1">
                    <a:alpha val="80000"/>
                  </a:schemeClr>
                </a:solidFill>
                <a:ea typeface="宋体" panose="02010600030101010101" pitchFamily="2" charset="-122"/>
                <a:cs typeface="+mn-ea"/>
                <a:sym typeface="+mn-lt"/>
              </a:rPr>
              <a:t>内部索引、存储</a:t>
            </a:r>
            <a:endParaRPr lang="zh-CN" altLang="en-US" sz="4000" spc="300" dirty="0">
              <a:solidFill>
                <a:schemeClr val="tx1">
                  <a:alpha val="80000"/>
                </a:schemeClr>
              </a:solidFill>
              <a:ea typeface="宋体" panose="02010600030101010101" pitchFamily="2" charset="-122"/>
              <a:cs typeface="+mn-ea"/>
              <a:sym typeface="+mn-lt"/>
            </a:endParaRPr>
          </a:p>
          <a:p>
            <a:pPr algn="ctr"/>
            <a:endParaRPr lang="zh-CN" sz="4000" spc="600" dirty="0">
              <a:solidFill>
                <a:schemeClr val="tx1">
                  <a:alpha val="80000"/>
                </a:schemeClr>
              </a:solidFill>
              <a:latin typeface="方正细谭黑简体" panose="02000000000000000000" pitchFamily="2" charset="-122"/>
              <a:ea typeface="方正细谭黑简体" panose="02000000000000000000" pitchFamily="2" charset="-122"/>
              <a:cs typeface="+mn-ea"/>
              <a:sym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128905"/>
            <a:ext cx="6750685" cy="368300"/>
            <a:chOff x="1682045" y="1731711"/>
            <a:chExt cx="2449689" cy="368300"/>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2" name="文本框 1"/>
          <p:cNvSpPr txBox="1"/>
          <p:nvPr/>
        </p:nvSpPr>
        <p:spPr>
          <a:xfrm>
            <a:off x="4166235" y="619760"/>
            <a:ext cx="2846705" cy="368300"/>
          </a:xfrm>
          <a:prstGeom prst="rect">
            <a:avLst/>
          </a:prstGeom>
          <a:noFill/>
        </p:spPr>
        <p:txBody>
          <a:bodyPr wrap="square" rtlCol="0">
            <a:spAutoFit/>
          </a:bodyPr>
          <a:p>
            <a:pPr algn="ctr"/>
            <a:r>
              <a:rPr lang="zh-CN" altLang="en-US" b="1"/>
              <a:t>全文索引</a:t>
            </a:r>
            <a:endParaRPr lang="zh-CN" altLang="en-US" b="1"/>
          </a:p>
        </p:txBody>
      </p:sp>
      <p:pic>
        <p:nvPicPr>
          <p:cNvPr id="13" name="图片 12"/>
          <p:cNvPicPr>
            <a:picLocks noChangeAspect="1"/>
          </p:cNvPicPr>
          <p:nvPr/>
        </p:nvPicPr>
        <p:blipFill>
          <a:blip r:embed="rId1"/>
          <a:stretch>
            <a:fillRect/>
          </a:stretch>
        </p:blipFill>
        <p:spPr>
          <a:xfrm>
            <a:off x="520700" y="1088390"/>
            <a:ext cx="11221720" cy="5556885"/>
          </a:xfrm>
          <a:prstGeom prst="rect">
            <a:avLst/>
          </a:prstGeom>
        </p:spPr>
      </p:pic>
    </p:spTree>
  </p:cSld>
  <p:clrMapOvr>
    <a:masterClrMapping/>
  </p:clrMapOvr>
  <p:transition>
    <p:blind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128905"/>
            <a:ext cx="6750685" cy="368300"/>
            <a:chOff x="1682045" y="1731711"/>
            <a:chExt cx="2449689" cy="368300"/>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2" name="文本框 1"/>
          <p:cNvSpPr txBox="1"/>
          <p:nvPr/>
        </p:nvSpPr>
        <p:spPr>
          <a:xfrm>
            <a:off x="4166235" y="619760"/>
            <a:ext cx="2846705" cy="368300"/>
          </a:xfrm>
          <a:prstGeom prst="rect">
            <a:avLst/>
          </a:prstGeom>
          <a:noFill/>
        </p:spPr>
        <p:txBody>
          <a:bodyPr wrap="square" rtlCol="0">
            <a:spAutoFit/>
          </a:bodyPr>
          <a:p>
            <a:pPr algn="ctr"/>
            <a:r>
              <a:rPr lang="zh-CN" altLang="en-US" b="1"/>
              <a:t>全文索引</a:t>
            </a:r>
            <a:endParaRPr lang="zh-CN" altLang="en-US" b="1"/>
          </a:p>
        </p:txBody>
      </p:sp>
      <p:pic>
        <p:nvPicPr>
          <p:cNvPr id="4" name="图片 3"/>
          <p:cNvPicPr>
            <a:picLocks noChangeAspect="1"/>
          </p:cNvPicPr>
          <p:nvPr/>
        </p:nvPicPr>
        <p:blipFill>
          <a:blip r:embed="rId1"/>
          <a:stretch>
            <a:fillRect/>
          </a:stretch>
        </p:blipFill>
        <p:spPr>
          <a:xfrm>
            <a:off x="1390650" y="1135380"/>
            <a:ext cx="8841740" cy="5121275"/>
          </a:xfrm>
          <a:prstGeom prst="rect">
            <a:avLst/>
          </a:prstGeom>
        </p:spPr>
      </p:pic>
    </p:spTree>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128905"/>
            <a:ext cx="6750685" cy="368300"/>
            <a:chOff x="1682045" y="1731711"/>
            <a:chExt cx="2449689" cy="368300"/>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2" name="文本框 1"/>
          <p:cNvSpPr txBox="1"/>
          <p:nvPr/>
        </p:nvSpPr>
        <p:spPr>
          <a:xfrm>
            <a:off x="4166235" y="619760"/>
            <a:ext cx="2846705" cy="368300"/>
          </a:xfrm>
          <a:prstGeom prst="rect">
            <a:avLst/>
          </a:prstGeom>
          <a:noFill/>
        </p:spPr>
        <p:txBody>
          <a:bodyPr wrap="square" rtlCol="0">
            <a:spAutoFit/>
          </a:bodyPr>
          <a:p>
            <a:pPr algn="ctr"/>
            <a:r>
              <a:rPr lang="zh-CN" altLang="en-US" b="1"/>
              <a:t>全文索引</a:t>
            </a:r>
            <a:endParaRPr lang="zh-CN" altLang="en-US" b="1"/>
          </a:p>
        </p:txBody>
      </p:sp>
      <p:pic>
        <p:nvPicPr>
          <p:cNvPr id="5" name="图片 4"/>
          <p:cNvPicPr>
            <a:picLocks noChangeAspect="1"/>
          </p:cNvPicPr>
          <p:nvPr/>
        </p:nvPicPr>
        <p:blipFill>
          <a:blip r:embed="rId1"/>
          <a:stretch>
            <a:fillRect/>
          </a:stretch>
        </p:blipFill>
        <p:spPr>
          <a:xfrm>
            <a:off x="1652905" y="1113790"/>
            <a:ext cx="8780780" cy="5447665"/>
          </a:xfrm>
          <a:prstGeom prst="rect">
            <a:avLst/>
          </a:prstGeom>
        </p:spPr>
      </p:pic>
    </p:spTree>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0"/>
            <a:ext cx="12192000" cy="6858000"/>
          </a:xfrm>
          <a:prstGeom prst="rect">
            <a:avLst/>
          </a:prstGeom>
          <a:solidFill>
            <a:srgbClr val="EFEFE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0" y="0"/>
            <a:ext cx="12192000" cy="6858000"/>
          </a:xfrm>
          <a:prstGeom prst="rect">
            <a:avLst/>
          </a:prstGeom>
          <a:solidFill>
            <a:srgbClr val="EFEFE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66115" y="128905"/>
            <a:ext cx="6750685" cy="368300"/>
            <a:chOff x="1682045" y="1731711"/>
            <a:chExt cx="2449689" cy="368300"/>
          </a:xfrm>
        </p:grpSpPr>
        <p:cxnSp>
          <p:nvCxnSpPr>
            <p:cNvPr id="8" name="直接连接符 7"/>
            <p:cNvCxnSpPr/>
            <p:nvPr/>
          </p:nvCxnSpPr>
          <p:spPr>
            <a:xfrm flipH="1">
              <a:off x="1682045" y="2099732"/>
              <a:ext cx="2449689" cy="0"/>
            </a:xfrm>
            <a:prstGeom prst="line">
              <a:avLst/>
            </a:prstGeom>
            <a:ln>
              <a:solidFill>
                <a:srgbClr val="A5A5A5">
                  <a:alpha val="50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65283" y="1731711"/>
              <a:ext cx="1752601" cy="368300"/>
            </a:xfrm>
            <a:prstGeom prst="rect">
              <a:avLst/>
            </a:prstGeom>
            <a:noFill/>
          </p:spPr>
          <p:txBody>
            <a:bodyPr wrap="square" rtlCol="0">
              <a:spAutoFit/>
            </a:bodyPr>
            <a:lstStyle/>
            <a:p>
              <a:pPr algn="l"/>
              <a:r>
                <a:rPr lang="zh-CN" altLang="en-US" spc="300" dirty="0">
                  <a:solidFill>
                    <a:schemeClr val="tx1">
                      <a:alpha val="80000"/>
                    </a:schemeClr>
                  </a:solidFill>
                  <a:cs typeface="+mn-ea"/>
                  <a:sym typeface="+mn-lt"/>
                </a:rPr>
                <a:t>二、全文索引以及</a:t>
              </a:r>
              <a:r>
                <a:rPr lang="en-US" altLang="zh-CN" spc="300" dirty="0">
                  <a:solidFill>
                    <a:schemeClr val="tx1">
                      <a:alpha val="80000"/>
                    </a:schemeClr>
                  </a:solidFill>
                  <a:cs typeface="+mn-ea"/>
                  <a:sym typeface="+mn-lt"/>
                </a:rPr>
                <a:t>ES</a:t>
              </a:r>
              <a:r>
                <a:rPr lang="zh-CN" altLang="en-US" spc="300" dirty="0">
                  <a:solidFill>
                    <a:schemeClr val="tx1">
                      <a:alpha val="80000"/>
                    </a:schemeClr>
                  </a:solidFill>
                  <a:ea typeface="宋体" panose="02010600030101010101" pitchFamily="2" charset="-122"/>
                  <a:cs typeface="+mn-ea"/>
                  <a:sym typeface="+mn-lt"/>
                </a:rPr>
                <a:t>内部索引、存储</a:t>
              </a:r>
              <a:endParaRPr lang="zh-CN" altLang="en-US" spc="300" dirty="0">
                <a:solidFill>
                  <a:schemeClr val="tx1">
                    <a:alpha val="80000"/>
                  </a:schemeClr>
                </a:solidFill>
                <a:ea typeface="宋体" panose="02010600030101010101" pitchFamily="2" charset="-122"/>
                <a:cs typeface="+mn-ea"/>
                <a:sym typeface="+mn-lt"/>
              </a:endParaRPr>
            </a:p>
          </p:txBody>
        </p:sp>
      </p:grpSp>
      <p:sp>
        <p:nvSpPr>
          <p:cNvPr id="2" name="文本框 1"/>
          <p:cNvSpPr txBox="1"/>
          <p:nvPr/>
        </p:nvSpPr>
        <p:spPr>
          <a:xfrm>
            <a:off x="4166235" y="619760"/>
            <a:ext cx="2846705" cy="368300"/>
          </a:xfrm>
          <a:prstGeom prst="rect">
            <a:avLst/>
          </a:prstGeom>
          <a:noFill/>
        </p:spPr>
        <p:txBody>
          <a:bodyPr wrap="square" rtlCol="0">
            <a:spAutoFit/>
          </a:bodyPr>
          <a:p>
            <a:pPr algn="ctr"/>
            <a:r>
              <a:rPr lang="zh-CN" altLang="en-US" b="1"/>
              <a:t>全文索引</a:t>
            </a:r>
            <a:endParaRPr lang="zh-CN" altLang="en-US" b="1"/>
          </a:p>
        </p:txBody>
      </p:sp>
      <p:pic>
        <p:nvPicPr>
          <p:cNvPr id="4" name="图片 3"/>
          <p:cNvPicPr>
            <a:picLocks noChangeAspect="1"/>
          </p:cNvPicPr>
          <p:nvPr/>
        </p:nvPicPr>
        <p:blipFill>
          <a:blip r:embed="rId1"/>
          <a:stretch>
            <a:fillRect/>
          </a:stretch>
        </p:blipFill>
        <p:spPr>
          <a:xfrm>
            <a:off x="2319020" y="1113155"/>
            <a:ext cx="7315835" cy="5426075"/>
          </a:xfrm>
          <a:prstGeom prst="rect">
            <a:avLst/>
          </a:prstGeom>
        </p:spPr>
      </p:pic>
    </p:spTree>
  </p:cSld>
  <p:clrMapOvr>
    <a:masterClrMapping/>
  </p:clrMapOvr>
  <p:transition>
    <p:blinds/>
  </p:transition>
  <p:timing>
    <p:tnLst>
      <p:par>
        <p:cTn id="1" dur="indefinite" restart="never" nodeType="tmRoot"/>
      </p:par>
    </p:tnLst>
  </p:timing>
</p:sld>
</file>

<file path=ppt/tags/tag1.xml><?xml version="1.0" encoding="utf-8"?>
<p:tagLst xmlns:p="http://schemas.openxmlformats.org/presentationml/2006/main">
  <p:tag name="REFSHAPE" val="495405084"/>
  <p:tag name="KSO_WM_UNIT_PLACING_PICTURE_USER_VIEWPORT" val="{&quot;height&quot;:4395,&quot;width&quot;:9780}"/>
</p:tagLst>
</file>

<file path=ppt/tags/tag2.xml><?xml version="1.0" encoding="utf-8"?>
<p:tagLst xmlns:p="http://schemas.openxmlformats.org/presentationml/2006/main">
  <p:tag name="KSO_WM_UNIT_PLACING_PICTURE_USER_VIEWPORT" val="{&quot;height&quot;:4080,&quot;width&quot;:5388}"/>
</p:tagLst>
</file>

<file path=ppt/tags/tag3.xml><?xml version="1.0" encoding="utf-8"?>
<p:tagLst xmlns:p="http://schemas.openxmlformats.org/presentationml/2006/main">
  <p:tag name="REFSHAPE" val="495405492"/>
  <p:tag name="KSO_WM_UNIT_PLACING_PICTURE_USER_VIEWPORT" val="{&quot;height&quot;:4140,&quot;width&quot;:915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p55gdng">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5320</Words>
  <Application>WPS 演示</Application>
  <PresentationFormat>自定义</PresentationFormat>
  <Paragraphs>267</Paragraphs>
  <Slides>24</Slides>
  <Notes>27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方正书宋_GBK</vt:lpstr>
      <vt:lpstr>Wingdings</vt:lpstr>
      <vt:lpstr>Calibri</vt:lpstr>
      <vt:lpstr>Helvetica Neue</vt:lpstr>
      <vt:lpstr>宋体</vt:lpstr>
      <vt:lpstr>方正细谭黑简体</vt:lpstr>
      <vt:lpstr>冬青黑体简体中文</vt:lpstr>
      <vt:lpstr>微软雅黑</vt:lpstr>
      <vt:lpstr>文悦新青年体 (非商业使用) W8</vt:lpstr>
      <vt:lpstr>苹方-简</vt:lpstr>
      <vt:lpstr>宋体-简</vt:lpstr>
      <vt:lpstr>Arial</vt:lpstr>
      <vt:lpstr>微软雅黑</vt:lpstr>
      <vt:lpstr>汉仪旗黑</vt:lpstr>
      <vt:lpstr>宋体</vt:lpstr>
      <vt:lpstr>Arial Unicode MS</vt:lpstr>
      <vt:lpstr>微软雅黑</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灰色点线</dc:title>
  <dc:creator>第一PPT</dc:creator>
  <cp:keywords>www.1ppt.com</cp:keywords>
  <dc:description>www.1ppt.com</dc:description>
  <cp:lastModifiedBy>bytedance</cp:lastModifiedBy>
  <cp:revision>467</cp:revision>
  <dcterms:created xsi:type="dcterms:W3CDTF">2020-08-26T08:27:26Z</dcterms:created>
  <dcterms:modified xsi:type="dcterms:W3CDTF">2020-08-26T08:27:26Z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2052-2.6.1.4274</vt:lpwstr>
  </property>
</Properties>
</file>